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Source Serif Pro Bold" charset="1" panose="02040803050405020204"/>
      <p:regular r:id="rId24"/>
    </p:embeddedFont>
    <p:embeddedFont>
      <p:font typeface="Source Serif Pro" charset="1" panose="02040603050405020204"/>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jpe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0.jpeg" Type="http://schemas.openxmlformats.org/officeDocument/2006/relationships/image"/><Relationship Id="rId4" Target="../media/image21.jpeg" Type="http://schemas.openxmlformats.org/officeDocument/2006/relationships/image"/><Relationship Id="rId5" Target="../media/image2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3.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jpe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2.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F4FF"/>
        </a:solidFill>
      </p:bgPr>
    </p:bg>
    <p:spTree>
      <p:nvGrpSpPr>
        <p:cNvPr id="1" name=""/>
        <p:cNvGrpSpPr/>
        <p:nvPr/>
      </p:nvGrpSpPr>
      <p:grpSpPr>
        <a:xfrm>
          <a:off x="0" y="0"/>
          <a:ext cx="0" cy="0"/>
          <a:chOff x="0" y="0"/>
          <a:chExt cx="0" cy="0"/>
        </a:xfrm>
      </p:grpSpPr>
      <p:sp>
        <p:nvSpPr>
          <p:cNvPr name="Freeform 2" id="2"/>
          <p:cNvSpPr/>
          <p:nvPr/>
        </p:nvSpPr>
        <p:spPr>
          <a:xfrm flipH="true" flipV="true" rot="0">
            <a:off x="-1446185" y="-728008"/>
            <a:ext cx="21760363" cy="5385690"/>
          </a:xfrm>
          <a:custGeom>
            <a:avLst/>
            <a:gdLst/>
            <a:ahLst/>
            <a:cxnLst/>
            <a:rect r="r" b="b" t="t" l="l"/>
            <a:pathLst>
              <a:path h="5385690" w="21760363">
                <a:moveTo>
                  <a:pt x="21760363" y="5385690"/>
                </a:moveTo>
                <a:lnTo>
                  <a:pt x="0" y="5385690"/>
                </a:lnTo>
                <a:lnTo>
                  <a:pt x="0" y="0"/>
                </a:lnTo>
                <a:lnTo>
                  <a:pt x="21760363" y="0"/>
                </a:lnTo>
                <a:lnTo>
                  <a:pt x="21760363" y="5385690"/>
                </a:lnTo>
                <a:close/>
              </a:path>
            </a:pathLst>
          </a:custGeom>
          <a:blipFill>
            <a:blip r:embed="rId2"/>
            <a:stretch>
              <a:fillRect l="0" t="0" r="0" b="0"/>
            </a:stretch>
          </a:blipFill>
        </p:spPr>
      </p:sp>
      <p:sp>
        <p:nvSpPr>
          <p:cNvPr name="Freeform 3" id="3"/>
          <p:cNvSpPr/>
          <p:nvPr/>
        </p:nvSpPr>
        <p:spPr>
          <a:xfrm flipH="false" flipV="false" rot="0">
            <a:off x="-2770602" y="5240354"/>
            <a:ext cx="21760363" cy="5385690"/>
          </a:xfrm>
          <a:custGeom>
            <a:avLst/>
            <a:gdLst/>
            <a:ahLst/>
            <a:cxnLst/>
            <a:rect r="r" b="b" t="t" l="l"/>
            <a:pathLst>
              <a:path h="5385690" w="21760363">
                <a:moveTo>
                  <a:pt x="0" y="0"/>
                </a:moveTo>
                <a:lnTo>
                  <a:pt x="21760363" y="0"/>
                </a:lnTo>
                <a:lnTo>
                  <a:pt x="21760363" y="5385690"/>
                </a:lnTo>
                <a:lnTo>
                  <a:pt x="0" y="5385690"/>
                </a:lnTo>
                <a:lnTo>
                  <a:pt x="0" y="0"/>
                </a:lnTo>
                <a:close/>
              </a:path>
            </a:pathLst>
          </a:custGeom>
          <a:blipFill>
            <a:blip r:embed="rId2"/>
            <a:stretch>
              <a:fillRect l="0" t="0" r="0" b="0"/>
            </a:stretch>
          </a:blipFill>
        </p:spPr>
      </p:sp>
      <p:sp>
        <p:nvSpPr>
          <p:cNvPr name="TextBox 4" id="4"/>
          <p:cNvSpPr txBox="true"/>
          <p:nvPr/>
        </p:nvSpPr>
        <p:spPr>
          <a:xfrm rot="0">
            <a:off x="3160792" y="3214615"/>
            <a:ext cx="11955787" cy="3992250"/>
          </a:xfrm>
          <a:prstGeom prst="rect">
            <a:avLst/>
          </a:prstGeom>
        </p:spPr>
        <p:txBody>
          <a:bodyPr anchor="t" rtlCol="false" tIns="0" lIns="0" bIns="0" rIns="0">
            <a:spAutoFit/>
          </a:bodyPr>
          <a:lstStyle/>
          <a:p>
            <a:pPr algn="ctr" marL="0" indent="0" lvl="0">
              <a:lnSpc>
                <a:spcPts val="6239"/>
              </a:lnSpc>
            </a:pPr>
            <a:r>
              <a:rPr lang="en-US" b="true" sz="6117">
                <a:solidFill>
                  <a:srgbClr val="25282A"/>
                </a:solidFill>
                <a:latin typeface="Source Serif Pro Bold"/>
                <a:ea typeface="Source Serif Pro Bold"/>
                <a:cs typeface="Source Serif Pro Bold"/>
                <a:sym typeface="Source Serif Pro Bold"/>
              </a:rPr>
              <a:t>MANIFESTACIONES NEUROLÓGICAS Y PROGRESIÓN DE LA ENFERMEDAD DE TAY-SACHS EN INFANTES DE 3 A 6 MESES DE EDAD</a:t>
            </a:r>
          </a:p>
        </p:txBody>
      </p:sp>
      <p:sp>
        <p:nvSpPr>
          <p:cNvPr name="Freeform 5" id="5"/>
          <p:cNvSpPr/>
          <p:nvPr/>
        </p:nvSpPr>
        <p:spPr>
          <a:xfrm flipH="false" flipV="false" rot="0">
            <a:off x="5032980" y="281437"/>
            <a:ext cx="2077250" cy="2542943"/>
          </a:xfrm>
          <a:custGeom>
            <a:avLst/>
            <a:gdLst/>
            <a:ahLst/>
            <a:cxnLst/>
            <a:rect r="r" b="b" t="t" l="l"/>
            <a:pathLst>
              <a:path h="2542943" w="2077250">
                <a:moveTo>
                  <a:pt x="0" y="0"/>
                </a:moveTo>
                <a:lnTo>
                  <a:pt x="2077250" y="0"/>
                </a:lnTo>
                <a:lnTo>
                  <a:pt x="2077250" y="2542943"/>
                </a:lnTo>
                <a:lnTo>
                  <a:pt x="0" y="2542943"/>
                </a:lnTo>
                <a:lnTo>
                  <a:pt x="0" y="0"/>
                </a:lnTo>
                <a:close/>
              </a:path>
            </a:pathLst>
          </a:custGeom>
          <a:blipFill>
            <a:blip r:embed="rId3"/>
            <a:stretch>
              <a:fillRect l="-15884" t="-11220" r="-412352" b="-8366"/>
            </a:stretch>
          </a:blipFill>
        </p:spPr>
      </p:sp>
      <p:sp>
        <p:nvSpPr>
          <p:cNvPr name="TextBox 6" id="6"/>
          <p:cNvSpPr txBox="true"/>
          <p:nvPr/>
        </p:nvSpPr>
        <p:spPr>
          <a:xfrm rot="0">
            <a:off x="2591733" y="7578340"/>
            <a:ext cx="12824462" cy="3684651"/>
          </a:xfrm>
          <a:prstGeom prst="rect">
            <a:avLst/>
          </a:prstGeom>
        </p:spPr>
        <p:txBody>
          <a:bodyPr anchor="t" rtlCol="false" tIns="0" lIns="0" bIns="0" rIns="0">
            <a:spAutoFit/>
          </a:bodyPr>
          <a:lstStyle/>
          <a:p>
            <a:pPr algn="ctr">
              <a:lnSpc>
                <a:spcPts val="4932"/>
              </a:lnSpc>
            </a:pPr>
            <a:r>
              <a:rPr lang="en-US" sz="3600" spc="-14">
                <a:solidFill>
                  <a:srgbClr val="25282A"/>
                </a:solidFill>
                <a:latin typeface="Source Serif Pro"/>
                <a:ea typeface="Source Serif Pro"/>
                <a:cs typeface="Source Serif Pro"/>
                <a:sym typeface="Source Serif Pro"/>
              </a:rPr>
              <a:t>Presentado por:</a:t>
            </a:r>
          </a:p>
          <a:p>
            <a:pPr algn="ctr">
              <a:lnSpc>
                <a:spcPts val="4932"/>
              </a:lnSpc>
            </a:pPr>
            <a:r>
              <a:rPr lang="en-US" sz="3600" spc="-14">
                <a:solidFill>
                  <a:srgbClr val="25282A"/>
                </a:solidFill>
                <a:latin typeface="Source Serif Pro"/>
                <a:ea typeface="Source Serif Pro"/>
                <a:cs typeface="Source Serif Pro"/>
                <a:sym typeface="Source Serif Pro"/>
              </a:rPr>
              <a:t>Cubillan Marian V-32.164.323</a:t>
            </a:r>
          </a:p>
          <a:p>
            <a:pPr algn="ctr">
              <a:lnSpc>
                <a:spcPts val="4932"/>
              </a:lnSpc>
            </a:pPr>
            <a:r>
              <a:rPr lang="en-US" sz="3600" spc="-14">
                <a:solidFill>
                  <a:srgbClr val="25282A"/>
                </a:solidFill>
                <a:latin typeface="Source Serif Pro"/>
                <a:ea typeface="Source Serif Pro"/>
                <a:cs typeface="Source Serif Pro"/>
                <a:sym typeface="Source Serif Pro"/>
              </a:rPr>
              <a:t>Gómez Nicolas V-32.640.151</a:t>
            </a:r>
          </a:p>
          <a:p>
            <a:pPr algn="ctr">
              <a:lnSpc>
                <a:spcPts val="4932"/>
              </a:lnSpc>
            </a:pPr>
            <a:r>
              <a:rPr lang="en-US" sz="3600" spc="-14">
                <a:solidFill>
                  <a:srgbClr val="25282A"/>
                </a:solidFill>
                <a:latin typeface="Source Serif Pro"/>
                <a:ea typeface="Source Serif Pro"/>
                <a:cs typeface="Source Serif Pro"/>
                <a:sym typeface="Source Serif Pro"/>
              </a:rPr>
              <a:t>Estrada Runneiglis V-32.699.742 </a:t>
            </a:r>
          </a:p>
          <a:p>
            <a:pPr algn="ctr">
              <a:lnSpc>
                <a:spcPts val="4932"/>
              </a:lnSpc>
            </a:pPr>
          </a:p>
          <a:p>
            <a:pPr algn="ctr">
              <a:lnSpc>
                <a:spcPts val="4932"/>
              </a:lnSpc>
            </a:pPr>
          </a:p>
        </p:txBody>
      </p:sp>
      <p:sp>
        <p:nvSpPr>
          <p:cNvPr name="TextBox 7" id="7"/>
          <p:cNvSpPr txBox="true"/>
          <p:nvPr/>
        </p:nvSpPr>
        <p:spPr>
          <a:xfrm rot="0">
            <a:off x="6071605" y="1217442"/>
            <a:ext cx="5864716" cy="1475740"/>
          </a:xfrm>
          <a:prstGeom prst="rect">
            <a:avLst/>
          </a:prstGeom>
        </p:spPr>
        <p:txBody>
          <a:bodyPr anchor="t" rtlCol="false" tIns="0" lIns="0" bIns="0" rIns="0">
            <a:spAutoFit/>
          </a:bodyPr>
          <a:lstStyle/>
          <a:p>
            <a:pPr algn="ctr">
              <a:lnSpc>
                <a:spcPts val="2989"/>
              </a:lnSpc>
            </a:pPr>
            <a:r>
              <a:rPr lang="en-US" sz="2299">
                <a:solidFill>
                  <a:srgbClr val="25282A"/>
                </a:solidFill>
                <a:latin typeface="Source Serif Pro"/>
                <a:ea typeface="Source Serif Pro"/>
                <a:cs typeface="Source Serif Pro"/>
                <a:sym typeface="Source Serif Pro"/>
              </a:rPr>
              <a:t>Universidad del Zulia</a:t>
            </a:r>
          </a:p>
          <a:p>
            <a:pPr algn="ctr">
              <a:lnSpc>
                <a:spcPts val="2989"/>
              </a:lnSpc>
            </a:pPr>
            <a:r>
              <a:rPr lang="en-US" sz="2299">
                <a:solidFill>
                  <a:srgbClr val="25282A"/>
                </a:solidFill>
                <a:latin typeface="Source Serif Pro"/>
                <a:ea typeface="Source Serif Pro"/>
                <a:cs typeface="Source Serif Pro"/>
                <a:sym typeface="Source Serif Pro"/>
              </a:rPr>
              <a:t>Facultad de Medicina </a:t>
            </a:r>
          </a:p>
          <a:p>
            <a:pPr algn="ctr">
              <a:lnSpc>
                <a:spcPts val="2989"/>
              </a:lnSpc>
            </a:pPr>
            <a:r>
              <a:rPr lang="en-US" sz="2299">
                <a:solidFill>
                  <a:srgbClr val="25282A"/>
                </a:solidFill>
                <a:latin typeface="Source Serif Pro"/>
                <a:ea typeface="Source Serif Pro"/>
                <a:cs typeface="Source Serif Pro"/>
                <a:sym typeface="Source Serif Pro"/>
              </a:rPr>
              <a:t>Escuela de medicina </a:t>
            </a:r>
          </a:p>
          <a:p>
            <a:pPr algn="ctr" marL="0" indent="0" lvl="0">
              <a:lnSpc>
                <a:spcPts val="2989"/>
              </a:lnSpc>
              <a:spcBef>
                <a:spcPct val="0"/>
              </a:spcBef>
            </a:pPr>
            <a:r>
              <a:rPr lang="en-US" sz="2299">
                <a:solidFill>
                  <a:srgbClr val="25282A"/>
                </a:solidFill>
                <a:latin typeface="Source Serif Pro"/>
                <a:ea typeface="Source Serif Pro"/>
                <a:cs typeface="Source Serif Pro"/>
                <a:sym typeface="Source Serif Pro"/>
              </a:rPr>
              <a:t>Cátedra: Informática </a:t>
            </a:r>
          </a:p>
        </p:txBody>
      </p:sp>
      <p:sp>
        <p:nvSpPr>
          <p:cNvPr name="Freeform 8" id="8"/>
          <p:cNvSpPr/>
          <p:nvPr/>
        </p:nvSpPr>
        <p:spPr>
          <a:xfrm flipH="false" flipV="false" rot="0">
            <a:off x="10902206" y="281437"/>
            <a:ext cx="2306199" cy="2542943"/>
          </a:xfrm>
          <a:custGeom>
            <a:avLst/>
            <a:gdLst/>
            <a:ahLst/>
            <a:cxnLst/>
            <a:rect r="r" b="b" t="t" l="l"/>
            <a:pathLst>
              <a:path h="2542943" w="2306199">
                <a:moveTo>
                  <a:pt x="0" y="0"/>
                </a:moveTo>
                <a:lnTo>
                  <a:pt x="2306198" y="0"/>
                </a:lnTo>
                <a:lnTo>
                  <a:pt x="2306198" y="2542943"/>
                </a:lnTo>
                <a:lnTo>
                  <a:pt x="0" y="2542943"/>
                </a:lnTo>
                <a:lnTo>
                  <a:pt x="0" y="0"/>
                </a:lnTo>
                <a:close/>
              </a:path>
            </a:pathLst>
          </a:custGeom>
          <a:blipFill>
            <a:blip r:embed="rId3"/>
            <a:stretch>
              <a:fillRect l="-418863" t="-14468" r="-11676" b="-18878"/>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1F4FF"/>
        </a:solidFill>
      </p:bgPr>
    </p:bg>
    <p:spTree>
      <p:nvGrpSpPr>
        <p:cNvPr id="1" name=""/>
        <p:cNvGrpSpPr/>
        <p:nvPr/>
      </p:nvGrpSpPr>
      <p:grpSpPr>
        <a:xfrm>
          <a:off x="0" y="0"/>
          <a:ext cx="0" cy="0"/>
          <a:chOff x="0" y="0"/>
          <a:chExt cx="0" cy="0"/>
        </a:xfrm>
      </p:grpSpPr>
      <p:sp>
        <p:nvSpPr>
          <p:cNvPr name="Freeform 2" id="2"/>
          <p:cNvSpPr/>
          <p:nvPr/>
        </p:nvSpPr>
        <p:spPr>
          <a:xfrm flipH="false" flipV="true" rot="0">
            <a:off x="-2767513" y="-1498905"/>
            <a:ext cx="21760363" cy="5385690"/>
          </a:xfrm>
          <a:custGeom>
            <a:avLst/>
            <a:gdLst/>
            <a:ahLst/>
            <a:cxnLst/>
            <a:rect r="r" b="b" t="t" l="l"/>
            <a:pathLst>
              <a:path h="5385690" w="21760363">
                <a:moveTo>
                  <a:pt x="0" y="5385689"/>
                </a:moveTo>
                <a:lnTo>
                  <a:pt x="21760363" y="5385689"/>
                </a:lnTo>
                <a:lnTo>
                  <a:pt x="21760363" y="0"/>
                </a:lnTo>
                <a:lnTo>
                  <a:pt x="0" y="0"/>
                </a:lnTo>
                <a:lnTo>
                  <a:pt x="0" y="5385689"/>
                </a:lnTo>
                <a:close/>
              </a:path>
            </a:pathLst>
          </a:custGeom>
          <a:blipFill>
            <a:blip r:embed="rId2"/>
            <a:stretch>
              <a:fillRect l="0" t="0" r="0" b="0"/>
            </a:stretch>
          </a:blipFill>
        </p:spPr>
      </p:sp>
      <p:sp>
        <p:nvSpPr>
          <p:cNvPr name="Freeform 3" id="3"/>
          <p:cNvSpPr/>
          <p:nvPr/>
        </p:nvSpPr>
        <p:spPr>
          <a:xfrm flipH="false" flipV="false" rot="0">
            <a:off x="1835816" y="6951480"/>
            <a:ext cx="3573433" cy="3222587"/>
          </a:xfrm>
          <a:custGeom>
            <a:avLst/>
            <a:gdLst/>
            <a:ahLst/>
            <a:cxnLst/>
            <a:rect r="r" b="b" t="t" l="l"/>
            <a:pathLst>
              <a:path h="3222587" w="3573433">
                <a:moveTo>
                  <a:pt x="0" y="0"/>
                </a:moveTo>
                <a:lnTo>
                  <a:pt x="3573433" y="0"/>
                </a:lnTo>
                <a:lnTo>
                  <a:pt x="3573433" y="3222587"/>
                </a:lnTo>
                <a:lnTo>
                  <a:pt x="0" y="32225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265781" y="5723605"/>
            <a:ext cx="3756439" cy="2839169"/>
          </a:xfrm>
          <a:custGeom>
            <a:avLst/>
            <a:gdLst/>
            <a:ahLst/>
            <a:cxnLst/>
            <a:rect r="r" b="b" t="t" l="l"/>
            <a:pathLst>
              <a:path h="2839169" w="3756439">
                <a:moveTo>
                  <a:pt x="0" y="0"/>
                </a:moveTo>
                <a:lnTo>
                  <a:pt x="3756438" y="0"/>
                </a:lnTo>
                <a:lnTo>
                  <a:pt x="3756438" y="2839169"/>
                </a:lnTo>
                <a:lnTo>
                  <a:pt x="0" y="2839169"/>
                </a:lnTo>
                <a:lnTo>
                  <a:pt x="0" y="0"/>
                </a:lnTo>
                <a:close/>
              </a:path>
            </a:pathLst>
          </a:custGeom>
          <a:blipFill>
            <a:blip r:embed="rId5"/>
            <a:stretch>
              <a:fillRect l="0" t="0" r="0" b="0"/>
            </a:stretch>
          </a:blipFill>
        </p:spPr>
      </p:sp>
      <p:sp>
        <p:nvSpPr>
          <p:cNvPr name="Freeform 5" id="5"/>
          <p:cNvSpPr/>
          <p:nvPr/>
        </p:nvSpPr>
        <p:spPr>
          <a:xfrm flipH="false" flipV="false" rot="0">
            <a:off x="12593877" y="6951480"/>
            <a:ext cx="4665423" cy="2756841"/>
          </a:xfrm>
          <a:custGeom>
            <a:avLst/>
            <a:gdLst/>
            <a:ahLst/>
            <a:cxnLst/>
            <a:rect r="r" b="b" t="t" l="l"/>
            <a:pathLst>
              <a:path h="2756841" w="4665423">
                <a:moveTo>
                  <a:pt x="0" y="0"/>
                </a:moveTo>
                <a:lnTo>
                  <a:pt x="4665423" y="0"/>
                </a:lnTo>
                <a:lnTo>
                  <a:pt x="4665423" y="2756841"/>
                </a:lnTo>
                <a:lnTo>
                  <a:pt x="0" y="27568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904606" y="594819"/>
            <a:ext cx="14193956" cy="1283966"/>
          </a:xfrm>
          <a:prstGeom prst="rect">
            <a:avLst/>
          </a:prstGeom>
        </p:spPr>
        <p:txBody>
          <a:bodyPr anchor="t" rtlCol="false" tIns="0" lIns="0" bIns="0" rIns="0">
            <a:spAutoFit/>
          </a:bodyPr>
          <a:lstStyle/>
          <a:p>
            <a:pPr algn="ctr">
              <a:lnSpc>
                <a:spcPts val="9989"/>
              </a:lnSpc>
            </a:pPr>
            <a:r>
              <a:rPr lang="en-US" sz="8999" spc="-233">
                <a:solidFill>
                  <a:srgbClr val="25282A"/>
                </a:solidFill>
                <a:latin typeface="Source Serif Pro"/>
                <a:ea typeface="Source Serif Pro"/>
                <a:cs typeface="Source Serif Pro"/>
                <a:sym typeface="Source Serif Pro"/>
              </a:rPr>
              <a:t>Tipo de investigación </a:t>
            </a:r>
          </a:p>
        </p:txBody>
      </p:sp>
      <p:sp>
        <p:nvSpPr>
          <p:cNvPr name="TextBox 7" id="7"/>
          <p:cNvSpPr txBox="true"/>
          <p:nvPr/>
        </p:nvSpPr>
        <p:spPr>
          <a:xfrm rot="0">
            <a:off x="1087000" y="2950345"/>
            <a:ext cx="5071066" cy="3648710"/>
          </a:xfrm>
          <a:prstGeom prst="rect">
            <a:avLst/>
          </a:prstGeom>
        </p:spPr>
        <p:txBody>
          <a:bodyPr anchor="t" rtlCol="false" tIns="0" lIns="0" bIns="0" rIns="0">
            <a:spAutoFit/>
          </a:bodyPr>
          <a:lstStyle/>
          <a:p>
            <a:pPr algn="ctr">
              <a:lnSpc>
                <a:spcPts val="3639"/>
              </a:lnSpc>
            </a:pPr>
            <a:r>
              <a:rPr lang="en-US" sz="2599">
                <a:solidFill>
                  <a:srgbClr val="25282A"/>
                </a:solidFill>
                <a:latin typeface="Source Serif Pro"/>
                <a:ea typeface="Source Serif Pro"/>
                <a:cs typeface="Source Serif Pro"/>
                <a:sym typeface="Source Serif Pro"/>
              </a:rPr>
              <a:t>Esta investigación es un estudio  no experimental de tipo documental cuyo objetivo es describir las manifestaciones neurológicas iniciales y la progresión de la enfermedad de Tay-Sachs en infantes de 3 a 6 meses. </a:t>
            </a:r>
          </a:p>
        </p:txBody>
      </p:sp>
      <p:sp>
        <p:nvSpPr>
          <p:cNvPr name="TextBox 8" id="8"/>
          <p:cNvSpPr txBox="true"/>
          <p:nvPr/>
        </p:nvSpPr>
        <p:spPr>
          <a:xfrm rot="0">
            <a:off x="6834341" y="2950345"/>
            <a:ext cx="4579303" cy="2277110"/>
          </a:xfrm>
          <a:prstGeom prst="rect">
            <a:avLst/>
          </a:prstGeom>
        </p:spPr>
        <p:txBody>
          <a:bodyPr anchor="t" rtlCol="false" tIns="0" lIns="0" bIns="0" rIns="0">
            <a:spAutoFit/>
          </a:bodyPr>
          <a:lstStyle/>
          <a:p>
            <a:pPr algn="ctr">
              <a:lnSpc>
                <a:spcPts val="3639"/>
              </a:lnSpc>
            </a:pPr>
            <a:r>
              <a:rPr lang="en-US" sz="2599">
                <a:solidFill>
                  <a:srgbClr val="25282A"/>
                </a:solidFill>
                <a:latin typeface="Source Serif Pro"/>
                <a:ea typeface="Source Serif Pro"/>
                <a:cs typeface="Source Serif Pro"/>
                <a:sym typeface="Source Serif Pro"/>
              </a:rPr>
              <a:t>Diseño: descriptivo, retrospectivo y transversal basado en la revisión y extracción de información de fuentes documentales.</a:t>
            </a:r>
          </a:p>
        </p:txBody>
      </p:sp>
      <p:sp>
        <p:nvSpPr>
          <p:cNvPr name="TextBox 9" id="9"/>
          <p:cNvSpPr txBox="true"/>
          <p:nvPr/>
        </p:nvSpPr>
        <p:spPr>
          <a:xfrm rot="0">
            <a:off x="12090984" y="2950345"/>
            <a:ext cx="4579303" cy="2277110"/>
          </a:xfrm>
          <a:prstGeom prst="rect">
            <a:avLst/>
          </a:prstGeom>
        </p:spPr>
        <p:txBody>
          <a:bodyPr anchor="t" rtlCol="false" tIns="0" lIns="0" bIns="0" rIns="0">
            <a:spAutoFit/>
          </a:bodyPr>
          <a:lstStyle/>
          <a:p>
            <a:pPr algn="ctr">
              <a:lnSpc>
                <a:spcPts val="3639"/>
              </a:lnSpc>
            </a:pPr>
            <a:r>
              <a:rPr lang="en-US" sz="2599">
                <a:solidFill>
                  <a:srgbClr val="25282A"/>
                </a:solidFill>
                <a:latin typeface="Source Serif Pro"/>
                <a:ea typeface="Source Serif Pro"/>
                <a:cs typeface="Source Serif Pro"/>
                <a:sym typeface="Source Serif Pro"/>
              </a:rPr>
              <a:t>Síntesis descriptiva de patrones clínicos y frecuencia de manifestaciones, triangulación entre fuentes para verificar consistencia.</a:t>
            </a:r>
          </a:p>
        </p:txBody>
      </p:sp>
      <p:sp>
        <p:nvSpPr>
          <p:cNvPr name="TextBox 10" id="10"/>
          <p:cNvSpPr txBox="true"/>
          <p:nvPr/>
        </p:nvSpPr>
        <p:spPr>
          <a:xfrm rot="0">
            <a:off x="1352889" y="2251591"/>
            <a:ext cx="4539288" cy="403479"/>
          </a:xfrm>
          <a:prstGeom prst="rect">
            <a:avLst/>
          </a:prstGeom>
        </p:spPr>
        <p:txBody>
          <a:bodyPr anchor="t" rtlCol="false" tIns="0" lIns="0" bIns="0" rIns="0">
            <a:spAutoFit/>
          </a:bodyPr>
          <a:lstStyle/>
          <a:p>
            <a:pPr algn="ctr">
              <a:lnSpc>
                <a:spcPts val="3107"/>
              </a:lnSpc>
              <a:spcBef>
                <a:spcPct val="0"/>
              </a:spcBef>
            </a:pPr>
            <a:r>
              <a:rPr lang="en-US" b="true" sz="2799" spc="-72">
                <a:solidFill>
                  <a:srgbClr val="25282A"/>
                </a:solidFill>
                <a:latin typeface="Source Serif Pro Bold"/>
                <a:ea typeface="Source Serif Pro Bold"/>
                <a:cs typeface="Source Serif Pro Bold"/>
                <a:sym typeface="Source Serif Pro Bold"/>
              </a:rPr>
              <a:t>Tipo</a:t>
            </a:r>
          </a:p>
        </p:txBody>
      </p:sp>
      <p:sp>
        <p:nvSpPr>
          <p:cNvPr name="TextBox 11" id="11"/>
          <p:cNvSpPr txBox="true"/>
          <p:nvPr/>
        </p:nvSpPr>
        <p:spPr>
          <a:xfrm rot="0">
            <a:off x="6874356" y="2251591"/>
            <a:ext cx="4539288" cy="403479"/>
          </a:xfrm>
          <a:prstGeom prst="rect">
            <a:avLst/>
          </a:prstGeom>
        </p:spPr>
        <p:txBody>
          <a:bodyPr anchor="t" rtlCol="false" tIns="0" lIns="0" bIns="0" rIns="0">
            <a:spAutoFit/>
          </a:bodyPr>
          <a:lstStyle/>
          <a:p>
            <a:pPr algn="ctr">
              <a:lnSpc>
                <a:spcPts val="3107"/>
              </a:lnSpc>
              <a:spcBef>
                <a:spcPct val="0"/>
              </a:spcBef>
            </a:pPr>
            <a:r>
              <a:rPr lang="en-US" b="true" sz="2799" spc="-72">
                <a:solidFill>
                  <a:srgbClr val="25282A"/>
                </a:solidFill>
                <a:latin typeface="Source Serif Pro Bold"/>
                <a:ea typeface="Source Serif Pro Bold"/>
                <a:cs typeface="Source Serif Pro Bold"/>
                <a:sym typeface="Source Serif Pro Bold"/>
              </a:rPr>
              <a:t>Diseño </a:t>
            </a:r>
          </a:p>
        </p:txBody>
      </p:sp>
      <p:sp>
        <p:nvSpPr>
          <p:cNvPr name="TextBox 12" id="12"/>
          <p:cNvSpPr txBox="true"/>
          <p:nvPr/>
        </p:nvSpPr>
        <p:spPr>
          <a:xfrm rot="0">
            <a:off x="12130999" y="2251591"/>
            <a:ext cx="4539288" cy="403479"/>
          </a:xfrm>
          <a:prstGeom prst="rect">
            <a:avLst/>
          </a:prstGeom>
        </p:spPr>
        <p:txBody>
          <a:bodyPr anchor="t" rtlCol="false" tIns="0" lIns="0" bIns="0" rIns="0">
            <a:spAutoFit/>
          </a:bodyPr>
          <a:lstStyle/>
          <a:p>
            <a:pPr algn="ctr">
              <a:lnSpc>
                <a:spcPts val="3107"/>
              </a:lnSpc>
              <a:spcBef>
                <a:spcPct val="0"/>
              </a:spcBef>
            </a:pPr>
            <a:r>
              <a:rPr lang="en-US" b="true" sz="2799" spc="-72">
                <a:solidFill>
                  <a:srgbClr val="25282A"/>
                </a:solidFill>
                <a:latin typeface="Source Serif Pro Bold"/>
                <a:ea typeface="Source Serif Pro Bold"/>
                <a:cs typeface="Source Serif Pro Bold"/>
                <a:sym typeface="Source Serif Pro Bold"/>
              </a:rPr>
              <a:t>Análisis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1F4FF"/>
        </a:solidFill>
      </p:bgPr>
    </p:bg>
    <p:spTree>
      <p:nvGrpSpPr>
        <p:cNvPr id="1" name=""/>
        <p:cNvGrpSpPr/>
        <p:nvPr/>
      </p:nvGrpSpPr>
      <p:grpSpPr>
        <a:xfrm>
          <a:off x="0" y="0"/>
          <a:ext cx="0" cy="0"/>
          <a:chOff x="0" y="0"/>
          <a:chExt cx="0" cy="0"/>
        </a:xfrm>
      </p:grpSpPr>
      <p:sp>
        <p:nvSpPr>
          <p:cNvPr name="Freeform 2" id="2"/>
          <p:cNvSpPr/>
          <p:nvPr/>
        </p:nvSpPr>
        <p:spPr>
          <a:xfrm flipH="false" flipV="true" rot="0">
            <a:off x="-2767513" y="-1498905"/>
            <a:ext cx="21760363" cy="5385690"/>
          </a:xfrm>
          <a:custGeom>
            <a:avLst/>
            <a:gdLst/>
            <a:ahLst/>
            <a:cxnLst/>
            <a:rect r="r" b="b" t="t" l="l"/>
            <a:pathLst>
              <a:path h="5385690" w="21760363">
                <a:moveTo>
                  <a:pt x="0" y="5385689"/>
                </a:moveTo>
                <a:lnTo>
                  <a:pt x="21760363" y="5385689"/>
                </a:lnTo>
                <a:lnTo>
                  <a:pt x="21760363" y="0"/>
                </a:lnTo>
                <a:lnTo>
                  <a:pt x="0" y="0"/>
                </a:lnTo>
                <a:lnTo>
                  <a:pt x="0" y="5385689"/>
                </a:lnTo>
                <a:close/>
              </a:path>
            </a:pathLst>
          </a:custGeom>
          <a:blipFill>
            <a:blip r:embed="rId2"/>
            <a:stretch>
              <a:fillRect l="0" t="0" r="0" b="0"/>
            </a:stretch>
          </a:blipFill>
        </p:spPr>
      </p:sp>
      <p:sp>
        <p:nvSpPr>
          <p:cNvPr name="Freeform 3" id="3"/>
          <p:cNvSpPr/>
          <p:nvPr/>
        </p:nvSpPr>
        <p:spPr>
          <a:xfrm flipH="false" flipV="false" rot="0">
            <a:off x="7088530" y="3514060"/>
            <a:ext cx="3824725" cy="2051009"/>
          </a:xfrm>
          <a:custGeom>
            <a:avLst/>
            <a:gdLst/>
            <a:ahLst/>
            <a:cxnLst/>
            <a:rect r="r" b="b" t="t" l="l"/>
            <a:pathLst>
              <a:path h="2051009" w="3824725">
                <a:moveTo>
                  <a:pt x="0" y="0"/>
                </a:moveTo>
                <a:lnTo>
                  <a:pt x="3824725" y="0"/>
                </a:lnTo>
                <a:lnTo>
                  <a:pt x="3824725" y="2051009"/>
                </a:lnTo>
                <a:lnTo>
                  <a:pt x="0" y="2051009"/>
                </a:lnTo>
                <a:lnTo>
                  <a:pt x="0" y="0"/>
                </a:lnTo>
                <a:close/>
              </a:path>
            </a:pathLst>
          </a:custGeom>
          <a:blipFill>
            <a:blip r:embed="rId3"/>
            <a:stretch>
              <a:fillRect l="0" t="0" r="0" b="0"/>
            </a:stretch>
          </a:blipFill>
        </p:spPr>
      </p:sp>
      <p:sp>
        <p:nvSpPr>
          <p:cNvPr name="Freeform 4" id="4"/>
          <p:cNvSpPr/>
          <p:nvPr/>
        </p:nvSpPr>
        <p:spPr>
          <a:xfrm flipH="false" flipV="false" rot="0">
            <a:off x="9746267" y="6449060"/>
            <a:ext cx="2333976" cy="3298906"/>
          </a:xfrm>
          <a:custGeom>
            <a:avLst/>
            <a:gdLst/>
            <a:ahLst/>
            <a:cxnLst/>
            <a:rect r="r" b="b" t="t" l="l"/>
            <a:pathLst>
              <a:path h="3298906" w="2333976">
                <a:moveTo>
                  <a:pt x="0" y="0"/>
                </a:moveTo>
                <a:lnTo>
                  <a:pt x="2333976" y="0"/>
                </a:lnTo>
                <a:lnTo>
                  <a:pt x="2333976" y="3298906"/>
                </a:lnTo>
                <a:lnTo>
                  <a:pt x="0" y="3298906"/>
                </a:lnTo>
                <a:lnTo>
                  <a:pt x="0" y="0"/>
                </a:lnTo>
                <a:close/>
              </a:path>
            </a:pathLst>
          </a:custGeom>
          <a:blipFill>
            <a:blip r:embed="rId4"/>
            <a:stretch>
              <a:fillRect l="0" t="0" r="0" b="0"/>
            </a:stretch>
          </a:blipFill>
        </p:spPr>
      </p:sp>
      <p:sp>
        <p:nvSpPr>
          <p:cNvPr name="Freeform 5" id="5"/>
          <p:cNvSpPr/>
          <p:nvPr/>
        </p:nvSpPr>
        <p:spPr>
          <a:xfrm flipH="false" flipV="false" rot="0">
            <a:off x="5428023" y="7116142"/>
            <a:ext cx="3492874" cy="1964742"/>
          </a:xfrm>
          <a:custGeom>
            <a:avLst/>
            <a:gdLst/>
            <a:ahLst/>
            <a:cxnLst/>
            <a:rect r="r" b="b" t="t" l="l"/>
            <a:pathLst>
              <a:path h="1964742" w="3492874">
                <a:moveTo>
                  <a:pt x="0" y="0"/>
                </a:moveTo>
                <a:lnTo>
                  <a:pt x="3492874" y="0"/>
                </a:lnTo>
                <a:lnTo>
                  <a:pt x="3492874" y="1964742"/>
                </a:lnTo>
                <a:lnTo>
                  <a:pt x="0" y="1964742"/>
                </a:lnTo>
                <a:lnTo>
                  <a:pt x="0" y="0"/>
                </a:lnTo>
                <a:close/>
              </a:path>
            </a:pathLst>
          </a:custGeom>
          <a:blipFill>
            <a:blip r:embed="rId5"/>
            <a:stretch>
              <a:fillRect l="0" t="0" r="0" b="0"/>
            </a:stretch>
          </a:blipFill>
        </p:spPr>
      </p:sp>
      <p:sp>
        <p:nvSpPr>
          <p:cNvPr name="TextBox 6" id="6"/>
          <p:cNvSpPr txBox="true"/>
          <p:nvPr/>
        </p:nvSpPr>
        <p:spPr>
          <a:xfrm rot="0">
            <a:off x="1904606" y="594819"/>
            <a:ext cx="14193956" cy="2550791"/>
          </a:xfrm>
          <a:prstGeom prst="rect">
            <a:avLst/>
          </a:prstGeom>
        </p:spPr>
        <p:txBody>
          <a:bodyPr anchor="t" rtlCol="false" tIns="0" lIns="0" bIns="0" rIns="0">
            <a:spAutoFit/>
          </a:bodyPr>
          <a:lstStyle/>
          <a:p>
            <a:pPr algn="ctr">
              <a:lnSpc>
                <a:spcPts val="9989"/>
              </a:lnSpc>
            </a:pPr>
            <a:r>
              <a:rPr lang="en-US" sz="8999" spc="-233">
                <a:solidFill>
                  <a:srgbClr val="25282A"/>
                </a:solidFill>
                <a:latin typeface="Source Serif Pro"/>
                <a:ea typeface="Source Serif Pro"/>
                <a:cs typeface="Source Serif Pro"/>
                <a:sym typeface="Source Serif Pro"/>
              </a:rPr>
              <a:t>Técnicas e instrumentos de recolección de datos</a:t>
            </a:r>
          </a:p>
        </p:txBody>
      </p:sp>
      <p:sp>
        <p:nvSpPr>
          <p:cNvPr name="TextBox 7" id="7"/>
          <p:cNvSpPr txBox="true"/>
          <p:nvPr/>
        </p:nvSpPr>
        <p:spPr>
          <a:xfrm rot="0">
            <a:off x="12638099" y="4940023"/>
            <a:ext cx="5071066" cy="1362710"/>
          </a:xfrm>
          <a:prstGeom prst="rect">
            <a:avLst/>
          </a:prstGeom>
        </p:spPr>
        <p:txBody>
          <a:bodyPr anchor="t" rtlCol="false" tIns="0" lIns="0" bIns="0" rIns="0">
            <a:spAutoFit/>
          </a:bodyPr>
          <a:lstStyle/>
          <a:p>
            <a:pPr algn="just">
              <a:lnSpc>
                <a:spcPts val="3639"/>
              </a:lnSpc>
            </a:pPr>
            <a:r>
              <a:rPr lang="en-US" sz="2599">
                <a:solidFill>
                  <a:srgbClr val="25282A"/>
                </a:solidFill>
                <a:latin typeface="Source Serif Pro"/>
                <a:ea typeface="Source Serif Pro"/>
                <a:cs typeface="Source Serif Pro"/>
                <a:sym typeface="Source Serif Pro"/>
              </a:rPr>
              <a:t>Una revisión sistemática y crítica de fuentes primarias y secundarias relevantes.</a:t>
            </a:r>
          </a:p>
        </p:txBody>
      </p:sp>
      <p:sp>
        <p:nvSpPr>
          <p:cNvPr name="TextBox 8" id="8"/>
          <p:cNvSpPr txBox="true"/>
          <p:nvPr/>
        </p:nvSpPr>
        <p:spPr>
          <a:xfrm rot="0">
            <a:off x="702622" y="4449803"/>
            <a:ext cx="5071066" cy="3648710"/>
          </a:xfrm>
          <a:prstGeom prst="rect">
            <a:avLst/>
          </a:prstGeom>
        </p:spPr>
        <p:txBody>
          <a:bodyPr anchor="t" rtlCol="false" tIns="0" lIns="0" bIns="0" rIns="0">
            <a:spAutoFit/>
          </a:bodyPr>
          <a:lstStyle/>
          <a:p>
            <a:pPr algn="just">
              <a:lnSpc>
                <a:spcPts val="3639"/>
              </a:lnSpc>
            </a:pPr>
            <a:r>
              <a:rPr lang="en-US" sz="2599">
                <a:solidFill>
                  <a:srgbClr val="25282A"/>
                </a:solidFill>
                <a:latin typeface="Source Serif Pro"/>
                <a:ea typeface="Source Serif Pro"/>
                <a:cs typeface="Source Serif Pro"/>
                <a:sym typeface="Source Serif Pro"/>
              </a:rPr>
              <a:t>La técnica de muestreo de fuentes incluirá búsqueda y selección sistemática de expedientes y documentos relevantes, con criterios de inclusión y exclusión explícitos, y la realización de pruebas piloto para afinar la plantilla de extracción.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1F4FF"/>
        </a:solidFill>
      </p:bgPr>
    </p:bg>
    <p:spTree>
      <p:nvGrpSpPr>
        <p:cNvPr id="1" name=""/>
        <p:cNvGrpSpPr/>
        <p:nvPr/>
      </p:nvGrpSpPr>
      <p:grpSpPr>
        <a:xfrm>
          <a:off x="0" y="0"/>
          <a:ext cx="0" cy="0"/>
          <a:chOff x="0" y="0"/>
          <a:chExt cx="0" cy="0"/>
        </a:xfrm>
      </p:grpSpPr>
      <p:sp>
        <p:nvSpPr>
          <p:cNvPr name="Freeform 2" id="2"/>
          <p:cNvSpPr/>
          <p:nvPr/>
        </p:nvSpPr>
        <p:spPr>
          <a:xfrm flipH="true" flipV="true" rot="0">
            <a:off x="-1446185" y="-728008"/>
            <a:ext cx="21760363" cy="5385690"/>
          </a:xfrm>
          <a:custGeom>
            <a:avLst/>
            <a:gdLst/>
            <a:ahLst/>
            <a:cxnLst/>
            <a:rect r="r" b="b" t="t" l="l"/>
            <a:pathLst>
              <a:path h="5385690" w="21760363">
                <a:moveTo>
                  <a:pt x="21760363" y="5385690"/>
                </a:moveTo>
                <a:lnTo>
                  <a:pt x="0" y="5385690"/>
                </a:lnTo>
                <a:lnTo>
                  <a:pt x="0" y="0"/>
                </a:lnTo>
                <a:lnTo>
                  <a:pt x="21760363" y="0"/>
                </a:lnTo>
                <a:lnTo>
                  <a:pt x="21760363" y="5385690"/>
                </a:lnTo>
                <a:close/>
              </a:path>
            </a:pathLst>
          </a:custGeom>
          <a:blipFill>
            <a:blip r:embed="rId2"/>
            <a:stretch>
              <a:fillRect l="0" t="0" r="0" b="0"/>
            </a:stretch>
          </a:blipFill>
        </p:spPr>
      </p:sp>
      <p:sp>
        <p:nvSpPr>
          <p:cNvPr name="Freeform 3" id="3"/>
          <p:cNvSpPr/>
          <p:nvPr/>
        </p:nvSpPr>
        <p:spPr>
          <a:xfrm flipH="false" flipV="false" rot="0">
            <a:off x="-2770602" y="5240354"/>
            <a:ext cx="21760363" cy="5385690"/>
          </a:xfrm>
          <a:custGeom>
            <a:avLst/>
            <a:gdLst/>
            <a:ahLst/>
            <a:cxnLst/>
            <a:rect r="r" b="b" t="t" l="l"/>
            <a:pathLst>
              <a:path h="5385690" w="21760363">
                <a:moveTo>
                  <a:pt x="0" y="0"/>
                </a:moveTo>
                <a:lnTo>
                  <a:pt x="21760363" y="0"/>
                </a:lnTo>
                <a:lnTo>
                  <a:pt x="21760363" y="5385690"/>
                </a:lnTo>
                <a:lnTo>
                  <a:pt x="0" y="5385690"/>
                </a:lnTo>
                <a:lnTo>
                  <a:pt x="0" y="0"/>
                </a:lnTo>
                <a:close/>
              </a:path>
            </a:pathLst>
          </a:custGeom>
          <a:blipFill>
            <a:blip r:embed="rId2"/>
            <a:stretch>
              <a:fillRect l="0" t="0" r="0" b="0"/>
            </a:stretch>
          </a:blipFill>
        </p:spPr>
      </p:sp>
      <p:sp>
        <p:nvSpPr>
          <p:cNvPr name="TextBox 4" id="4"/>
          <p:cNvSpPr txBox="true"/>
          <p:nvPr/>
        </p:nvSpPr>
        <p:spPr>
          <a:xfrm rot="0">
            <a:off x="1610035" y="4483769"/>
            <a:ext cx="15067929" cy="1617944"/>
          </a:xfrm>
          <a:prstGeom prst="rect">
            <a:avLst/>
          </a:prstGeom>
        </p:spPr>
        <p:txBody>
          <a:bodyPr anchor="t" rtlCol="false" tIns="0" lIns="0" bIns="0" rIns="0">
            <a:spAutoFit/>
          </a:bodyPr>
          <a:lstStyle/>
          <a:p>
            <a:pPr algn="ctr">
              <a:lnSpc>
                <a:spcPts val="6239"/>
              </a:lnSpc>
            </a:pPr>
            <a:r>
              <a:rPr lang="en-US" b="true" sz="6117">
                <a:solidFill>
                  <a:srgbClr val="25282A"/>
                </a:solidFill>
                <a:latin typeface="Source Serif Pro Bold"/>
                <a:ea typeface="Source Serif Pro Bold"/>
                <a:cs typeface="Source Serif Pro Bold"/>
                <a:sym typeface="Source Serif Pro Bold"/>
              </a:rPr>
              <a:t>CAPÍTULO III</a:t>
            </a:r>
          </a:p>
          <a:p>
            <a:pPr algn="ctr" marL="0" indent="0" lvl="0">
              <a:lnSpc>
                <a:spcPts val="6239"/>
              </a:lnSpc>
            </a:pPr>
            <a:r>
              <a:rPr lang="en-US" b="true" sz="6117">
                <a:solidFill>
                  <a:srgbClr val="25282A"/>
                </a:solidFill>
                <a:latin typeface="Source Serif Pro Bold"/>
                <a:ea typeface="Source Serif Pro Bold"/>
                <a:cs typeface="Source Serif Pro Bold"/>
                <a:sym typeface="Source Serif Pro Bold"/>
              </a:rPr>
              <a:t>RESULTADOS DE LA INVESTIGACIÓN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1F4FF"/>
        </a:solidFill>
      </p:bgPr>
    </p:bg>
    <p:spTree>
      <p:nvGrpSpPr>
        <p:cNvPr id="1" name=""/>
        <p:cNvGrpSpPr/>
        <p:nvPr/>
      </p:nvGrpSpPr>
      <p:grpSpPr>
        <a:xfrm>
          <a:off x="0" y="0"/>
          <a:ext cx="0" cy="0"/>
          <a:chOff x="0" y="0"/>
          <a:chExt cx="0" cy="0"/>
        </a:xfrm>
      </p:grpSpPr>
      <p:sp>
        <p:nvSpPr>
          <p:cNvPr name="Freeform 2" id="2"/>
          <p:cNvSpPr/>
          <p:nvPr/>
        </p:nvSpPr>
        <p:spPr>
          <a:xfrm flipH="false" flipV="true" rot="0">
            <a:off x="-2767513" y="-1498905"/>
            <a:ext cx="21760363" cy="5385690"/>
          </a:xfrm>
          <a:custGeom>
            <a:avLst/>
            <a:gdLst/>
            <a:ahLst/>
            <a:cxnLst/>
            <a:rect r="r" b="b" t="t" l="l"/>
            <a:pathLst>
              <a:path h="5385690" w="21760363">
                <a:moveTo>
                  <a:pt x="0" y="5385689"/>
                </a:moveTo>
                <a:lnTo>
                  <a:pt x="21760363" y="5385689"/>
                </a:lnTo>
                <a:lnTo>
                  <a:pt x="21760363" y="0"/>
                </a:lnTo>
                <a:lnTo>
                  <a:pt x="0" y="0"/>
                </a:lnTo>
                <a:lnTo>
                  <a:pt x="0" y="5385689"/>
                </a:lnTo>
                <a:close/>
              </a:path>
            </a:pathLst>
          </a:custGeom>
          <a:blipFill>
            <a:blip r:embed="rId2"/>
            <a:stretch>
              <a:fillRect l="0" t="0" r="0" b="0"/>
            </a:stretch>
          </a:blipFill>
        </p:spPr>
      </p:sp>
      <p:sp>
        <p:nvSpPr>
          <p:cNvPr name="Freeform 3" id="3"/>
          <p:cNvSpPr/>
          <p:nvPr/>
        </p:nvSpPr>
        <p:spPr>
          <a:xfrm flipH="false" flipV="false" rot="0">
            <a:off x="4823798" y="1878785"/>
            <a:ext cx="7767442" cy="4747849"/>
          </a:xfrm>
          <a:custGeom>
            <a:avLst/>
            <a:gdLst/>
            <a:ahLst/>
            <a:cxnLst/>
            <a:rect r="r" b="b" t="t" l="l"/>
            <a:pathLst>
              <a:path h="4747849" w="7767442">
                <a:moveTo>
                  <a:pt x="0" y="0"/>
                </a:moveTo>
                <a:lnTo>
                  <a:pt x="7767442" y="0"/>
                </a:lnTo>
                <a:lnTo>
                  <a:pt x="7767442" y="4747849"/>
                </a:lnTo>
                <a:lnTo>
                  <a:pt x="0" y="4747849"/>
                </a:lnTo>
                <a:lnTo>
                  <a:pt x="0" y="0"/>
                </a:lnTo>
                <a:close/>
              </a:path>
            </a:pathLst>
          </a:custGeom>
          <a:blipFill>
            <a:blip r:embed="rId3"/>
            <a:stretch>
              <a:fillRect l="0" t="0" r="0" b="0"/>
            </a:stretch>
          </a:blipFill>
        </p:spPr>
      </p:sp>
      <p:sp>
        <p:nvSpPr>
          <p:cNvPr name="TextBox 4" id="4"/>
          <p:cNvSpPr txBox="true"/>
          <p:nvPr/>
        </p:nvSpPr>
        <p:spPr>
          <a:xfrm rot="0">
            <a:off x="2926249" y="6981190"/>
            <a:ext cx="11562540" cy="2277110"/>
          </a:xfrm>
          <a:prstGeom prst="rect">
            <a:avLst/>
          </a:prstGeom>
        </p:spPr>
        <p:txBody>
          <a:bodyPr anchor="t" rtlCol="false" tIns="0" lIns="0" bIns="0" rIns="0">
            <a:spAutoFit/>
          </a:bodyPr>
          <a:lstStyle/>
          <a:p>
            <a:pPr algn="l">
              <a:lnSpc>
                <a:spcPts val="3639"/>
              </a:lnSpc>
              <a:spcBef>
                <a:spcPct val="0"/>
              </a:spcBef>
            </a:pPr>
            <a:r>
              <a:rPr lang="en-US" sz="2599">
                <a:solidFill>
                  <a:srgbClr val="25282A"/>
                </a:solidFill>
                <a:latin typeface="Source Serif Pro"/>
                <a:ea typeface="Source Serif Pro"/>
                <a:cs typeface="Source Serif Pro"/>
                <a:sym typeface="Source Serif Pro"/>
              </a:rPr>
              <a:t> En la siguiente gráfica podemos observar como las manifestaciones clínicas más comunes como lo son la reacción de sobresalto exagerada a ruidos fuertes, las convulsiones y la hipotonía van progresando a medida que el infante avanza de edad, siendo las convulsiones la que más progreso va teniendo junto con la hipotonía. </a:t>
            </a:r>
          </a:p>
        </p:txBody>
      </p:sp>
      <p:sp>
        <p:nvSpPr>
          <p:cNvPr name="TextBox 5" id="5"/>
          <p:cNvSpPr txBox="true"/>
          <p:nvPr/>
        </p:nvSpPr>
        <p:spPr>
          <a:xfrm rot="0">
            <a:off x="6112680" y="594819"/>
            <a:ext cx="6062640" cy="1283966"/>
          </a:xfrm>
          <a:prstGeom prst="rect">
            <a:avLst/>
          </a:prstGeom>
        </p:spPr>
        <p:txBody>
          <a:bodyPr anchor="t" rtlCol="false" tIns="0" lIns="0" bIns="0" rIns="0">
            <a:spAutoFit/>
          </a:bodyPr>
          <a:lstStyle/>
          <a:p>
            <a:pPr algn="l">
              <a:lnSpc>
                <a:spcPts val="9989"/>
              </a:lnSpc>
            </a:pPr>
            <a:r>
              <a:rPr lang="en-US" sz="8999" spc="-233">
                <a:solidFill>
                  <a:srgbClr val="25282A"/>
                </a:solidFill>
                <a:latin typeface="Source Serif Pro"/>
                <a:ea typeface="Source Serif Pro"/>
                <a:cs typeface="Source Serif Pro"/>
                <a:sym typeface="Source Serif Pro"/>
              </a:rPr>
              <a:t>Resultados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1F4FF"/>
        </a:solidFill>
      </p:bgPr>
    </p:bg>
    <p:spTree>
      <p:nvGrpSpPr>
        <p:cNvPr id="1" name=""/>
        <p:cNvGrpSpPr/>
        <p:nvPr/>
      </p:nvGrpSpPr>
      <p:grpSpPr>
        <a:xfrm>
          <a:off x="0" y="0"/>
          <a:ext cx="0" cy="0"/>
          <a:chOff x="0" y="0"/>
          <a:chExt cx="0" cy="0"/>
        </a:xfrm>
      </p:grpSpPr>
      <p:sp>
        <p:nvSpPr>
          <p:cNvPr name="Freeform 2" id="2"/>
          <p:cNvSpPr/>
          <p:nvPr/>
        </p:nvSpPr>
        <p:spPr>
          <a:xfrm flipH="false" flipV="true" rot="0">
            <a:off x="-2767513" y="-1498905"/>
            <a:ext cx="21760363" cy="5385690"/>
          </a:xfrm>
          <a:custGeom>
            <a:avLst/>
            <a:gdLst/>
            <a:ahLst/>
            <a:cxnLst/>
            <a:rect r="r" b="b" t="t" l="l"/>
            <a:pathLst>
              <a:path h="5385690" w="21760363">
                <a:moveTo>
                  <a:pt x="0" y="5385689"/>
                </a:moveTo>
                <a:lnTo>
                  <a:pt x="21760363" y="5385689"/>
                </a:lnTo>
                <a:lnTo>
                  <a:pt x="21760363" y="0"/>
                </a:lnTo>
                <a:lnTo>
                  <a:pt x="0" y="0"/>
                </a:lnTo>
                <a:lnTo>
                  <a:pt x="0" y="5385689"/>
                </a:lnTo>
                <a:close/>
              </a:path>
            </a:pathLst>
          </a:custGeom>
          <a:blipFill>
            <a:blip r:embed="rId2"/>
            <a:stretch>
              <a:fillRect l="0" t="0" r="0" b="0"/>
            </a:stretch>
          </a:blipFill>
        </p:spPr>
      </p:sp>
      <p:sp>
        <p:nvSpPr>
          <p:cNvPr name="Freeform 3" id="3"/>
          <p:cNvSpPr/>
          <p:nvPr/>
        </p:nvSpPr>
        <p:spPr>
          <a:xfrm flipH="false" flipV="false" rot="0">
            <a:off x="6729458" y="4676405"/>
            <a:ext cx="3125932" cy="2012319"/>
          </a:xfrm>
          <a:custGeom>
            <a:avLst/>
            <a:gdLst/>
            <a:ahLst/>
            <a:cxnLst/>
            <a:rect r="r" b="b" t="t" l="l"/>
            <a:pathLst>
              <a:path h="2012319" w="3125932">
                <a:moveTo>
                  <a:pt x="0" y="0"/>
                </a:moveTo>
                <a:lnTo>
                  <a:pt x="3125932" y="0"/>
                </a:lnTo>
                <a:lnTo>
                  <a:pt x="3125932" y="2012319"/>
                </a:lnTo>
                <a:lnTo>
                  <a:pt x="0" y="2012319"/>
                </a:lnTo>
                <a:lnTo>
                  <a:pt x="0" y="0"/>
                </a:lnTo>
                <a:close/>
              </a:path>
            </a:pathLst>
          </a:custGeom>
          <a:blipFill>
            <a:blip r:embed="rId3"/>
            <a:stretch>
              <a:fillRect l="0" t="0" r="0" b="0"/>
            </a:stretch>
          </a:blipFill>
        </p:spPr>
      </p:sp>
      <p:sp>
        <p:nvSpPr>
          <p:cNvPr name="TextBox 4" id="4"/>
          <p:cNvSpPr txBox="true"/>
          <p:nvPr/>
        </p:nvSpPr>
        <p:spPr>
          <a:xfrm rot="0">
            <a:off x="299402" y="3601034"/>
            <a:ext cx="5942507" cy="4105910"/>
          </a:xfrm>
          <a:prstGeom prst="rect">
            <a:avLst/>
          </a:prstGeom>
        </p:spPr>
        <p:txBody>
          <a:bodyPr anchor="t" rtlCol="false" tIns="0" lIns="0" bIns="0" rIns="0">
            <a:spAutoFit/>
          </a:bodyPr>
          <a:lstStyle/>
          <a:p>
            <a:pPr algn="just" marL="0" indent="0" lvl="0">
              <a:lnSpc>
                <a:spcPts val="3639"/>
              </a:lnSpc>
              <a:spcBef>
                <a:spcPct val="0"/>
              </a:spcBef>
            </a:pPr>
            <a:r>
              <a:rPr lang="en-US" sz="2599">
                <a:solidFill>
                  <a:srgbClr val="25282A"/>
                </a:solidFill>
                <a:latin typeface="Source Serif Pro"/>
                <a:ea typeface="Source Serif Pro"/>
                <a:cs typeface="Source Serif Pro"/>
                <a:sym typeface="Source Serif Pro"/>
              </a:rPr>
              <a:t>Este trabajo se propone describir de manera detallada las manifestaciones neurológicas y la progresión de Tay-Sachs en lactantes de 3 a 6 meses mediante un diseño descriptivo y probable seguimiento longitudinal a corto plazo, centrado en una cohorte muy específica dentro de una población específica. </a:t>
            </a:r>
          </a:p>
        </p:txBody>
      </p:sp>
      <p:sp>
        <p:nvSpPr>
          <p:cNvPr name="TextBox 5" id="5"/>
          <p:cNvSpPr txBox="true"/>
          <p:nvPr/>
        </p:nvSpPr>
        <p:spPr>
          <a:xfrm rot="0">
            <a:off x="3270655" y="594819"/>
            <a:ext cx="11746690" cy="1283966"/>
          </a:xfrm>
          <a:prstGeom prst="rect">
            <a:avLst/>
          </a:prstGeom>
        </p:spPr>
        <p:txBody>
          <a:bodyPr anchor="t" rtlCol="false" tIns="0" lIns="0" bIns="0" rIns="0">
            <a:spAutoFit/>
          </a:bodyPr>
          <a:lstStyle/>
          <a:p>
            <a:pPr algn="l">
              <a:lnSpc>
                <a:spcPts val="9989"/>
              </a:lnSpc>
            </a:pPr>
            <a:r>
              <a:rPr lang="en-US" sz="8999" spc="-233">
                <a:solidFill>
                  <a:srgbClr val="25282A"/>
                </a:solidFill>
                <a:latin typeface="Source Serif Pro"/>
                <a:ea typeface="Source Serif Pro"/>
                <a:cs typeface="Source Serif Pro"/>
                <a:sym typeface="Source Serif Pro"/>
              </a:rPr>
              <a:t>Contrastacion Teórica</a:t>
            </a:r>
          </a:p>
        </p:txBody>
      </p:sp>
      <p:sp>
        <p:nvSpPr>
          <p:cNvPr name="TextBox 6" id="6"/>
          <p:cNvSpPr txBox="true"/>
          <p:nvPr/>
        </p:nvSpPr>
        <p:spPr>
          <a:xfrm rot="0">
            <a:off x="6729458" y="2274623"/>
            <a:ext cx="3201493" cy="662178"/>
          </a:xfrm>
          <a:prstGeom prst="rect">
            <a:avLst/>
          </a:prstGeom>
        </p:spPr>
        <p:txBody>
          <a:bodyPr anchor="t" rtlCol="false" tIns="0" lIns="0" bIns="0" rIns="0">
            <a:spAutoFit/>
          </a:bodyPr>
          <a:lstStyle/>
          <a:p>
            <a:pPr algn="l">
              <a:lnSpc>
                <a:spcPts val="5105"/>
              </a:lnSpc>
            </a:pPr>
            <a:r>
              <a:rPr lang="en-US" sz="4599" spc="-119">
                <a:solidFill>
                  <a:srgbClr val="25282A"/>
                </a:solidFill>
                <a:latin typeface="Source Serif Pro"/>
                <a:ea typeface="Source Serif Pro"/>
                <a:cs typeface="Source Serif Pro"/>
                <a:sym typeface="Source Serif Pro"/>
              </a:rPr>
              <a:t>Diferencias</a:t>
            </a:r>
          </a:p>
        </p:txBody>
      </p:sp>
      <p:sp>
        <p:nvSpPr>
          <p:cNvPr name="TextBox 7" id="7"/>
          <p:cNvSpPr txBox="true"/>
          <p:nvPr/>
        </p:nvSpPr>
        <p:spPr>
          <a:xfrm rot="0">
            <a:off x="10342939" y="3372434"/>
            <a:ext cx="7622441" cy="4563110"/>
          </a:xfrm>
          <a:prstGeom prst="rect">
            <a:avLst/>
          </a:prstGeom>
        </p:spPr>
        <p:txBody>
          <a:bodyPr anchor="t" rtlCol="false" tIns="0" lIns="0" bIns="0" rIns="0">
            <a:spAutoFit/>
          </a:bodyPr>
          <a:lstStyle/>
          <a:p>
            <a:pPr algn="just" marL="0" indent="0" lvl="0">
              <a:lnSpc>
                <a:spcPts val="3639"/>
              </a:lnSpc>
              <a:spcBef>
                <a:spcPct val="0"/>
              </a:spcBef>
            </a:pPr>
            <a:r>
              <a:rPr lang="en-US" sz="2599">
                <a:solidFill>
                  <a:srgbClr val="25282A"/>
                </a:solidFill>
                <a:latin typeface="Source Serif Pro"/>
                <a:ea typeface="Source Serif Pro"/>
                <a:cs typeface="Source Serif Pro"/>
                <a:sym typeface="Source Serif Pro"/>
              </a:rPr>
              <a:t>Haciendo ahora una comparación con un trabajo distinto sobre la misma enfermedad titulado como “Enfermedad de Tay–Sachs por parte del autor: Lydia De Castro et” aquí se plantea como una revisión teórica y de literatura sobre Tay-Sachs con énfasis en aspectos clínicos, diagnóstico, prevalencia y, singularmente, en las necesidades y roles de la intervención logopédica, incluyendo posibles tratamientos y terapias no exclusivamente médicas, así como el pronóstico.</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1F4FF"/>
        </a:solidFill>
      </p:bgPr>
    </p:bg>
    <p:spTree>
      <p:nvGrpSpPr>
        <p:cNvPr id="1" name=""/>
        <p:cNvGrpSpPr/>
        <p:nvPr/>
      </p:nvGrpSpPr>
      <p:grpSpPr>
        <a:xfrm>
          <a:off x="0" y="0"/>
          <a:ext cx="0" cy="0"/>
          <a:chOff x="0" y="0"/>
          <a:chExt cx="0" cy="0"/>
        </a:xfrm>
      </p:grpSpPr>
      <p:sp>
        <p:nvSpPr>
          <p:cNvPr name="Freeform 2" id="2"/>
          <p:cNvSpPr/>
          <p:nvPr/>
        </p:nvSpPr>
        <p:spPr>
          <a:xfrm flipH="false" flipV="true" rot="0">
            <a:off x="-7590252" y="-2313131"/>
            <a:ext cx="26646820" cy="6637481"/>
          </a:xfrm>
          <a:custGeom>
            <a:avLst/>
            <a:gdLst/>
            <a:ahLst/>
            <a:cxnLst/>
            <a:rect r="r" b="b" t="t" l="l"/>
            <a:pathLst>
              <a:path h="6637481" w="26646820">
                <a:moveTo>
                  <a:pt x="0" y="6637481"/>
                </a:moveTo>
                <a:lnTo>
                  <a:pt x="26646820" y="6637481"/>
                </a:lnTo>
                <a:lnTo>
                  <a:pt x="26646820" y="0"/>
                </a:lnTo>
                <a:lnTo>
                  <a:pt x="0" y="0"/>
                </a:lnTo>
                <a:lnTo>
                  <a:pt x="0" y="6637481"/>
                </a:lnTo>
                <a:close/>
              </a:path>
            </a:pathLst>
          </a:custGeom>
          <a:blipFill>
            <a:blip r:embed="rId2"/>
            <a:stretch>
              <a:fillRect l="0" t="0" r="0" b="0"/>
            </a:stretch>
          </a:blipFill>
        </p:spPr>
      </p:sp>
      <p:sp>
        <p:nvSpPr>
          <p:cNvPr name="Freeform 3" id="3"/>
          <p:cNvSpPr/>
          <p:nvPr/>
        </p:nvSpPr>
        <p:spPr>
          <a:xfrm flipH="true" flipV="false" rot="0">
            <a:off x="-2660340" y="6231152"/>
            <a:ext cx="26646820" cy="6637481"/>
          </a:xfrm>
          <a:custGeom>
            <a:avLst/>
            <a:gdLst/>
            <a:ahLst/>
            <a:cxnLst/>
            <a:rect r="r" b="b" t="t" l="l"/>
            <a:pathLst>
              <a:path h="6637481" w="26646820">
                <a:moveTo>
                  <a:pt x="26646820" y="0"/>
                </a:moveTo>
                <a:lnTo>
                  <a:pt x="0" y="0"/>
                </a:lnTo>
                <a:lnTo>
                  <a:pt x="0" y="6637480"/>
                </a:lnTo>
                <a:lnTo>
                  <a:pt x="26646820" y="6637480"/>
                </a:lnTo>
                <a:lnTo>
                  <a:pt x="26646820" y="0"/>
                </a:lnTo>
                <a:close/>
              </a:path>
            </a:pathLst>
          </a:custGeom>
          <a:blipFill>
            <a:blip r:embed="rId2"/>
            <a:stretch>
              <a:fillRect l="0" t="0" r="0" b="0"/>
            </a:stretch>
          </a:blipFill>
        </p:spPr>
      </p:sp>
      <p:sp>
        <p:nvSpPr>
          <p:cNvPr name="TextBox 4" id="4"/>
          <p:cNvSpPr txBox="true"/>
          <p:nvPr/>
        </p:nvSpPr>
        <p:spPr>
          <a:xfrm rot="0">
            <a:off x="649350" y="4544380"/>
            <a:ext cx="7468438" cy="1283966"/>
          </a:xfrm>
          <a:prstGeom prst="rect">
            <a:avLst/>
          </a:prstGeom>
        </p:spPr>
        <p:txBody>
          <a:bodyPr anchor="t" rtlCol="false" tIns="0" lIns="0" bIns="0" rIns="0">
            <a:spAutoFit/>
          </a:bodyPr>
          <a:lstStyle/>
          <a:p>
            <a:pPr algn="l">
              <a:lnSpc>
                <a:spcPts val="9989"/>
              </a:lnSpc>
            </a:pPr>
            <a:r>
              <a:rPr lang="en-US" sz="8999" spc="-233">
                <a:solidFill>
                  <a:srgbClr val="25282A"/>
                </a:solidFill>
                <a:latin typeface="Source Serif Pro"/>
                <a:ea typeface="Source Serif Pro"/>
                <a:cs typeface="Source Serif Pro"/>
                <a:sym typeface="Source Serif Pro"/>
              </a:rPr>
              <a:t>Conclusiones</a:t>
            </a:r>
          </a:p>
        </p:txBody>
      </p:sp>
      <p:sp>
        <p:nvSpPr>
          <p:cNvPr name="TextBox 5" id="5"/>
          <p:cNvSpPr txBox="true"/>
          <p:nvPr/>
        </p:nvSpPr>
        <p:spPr>
          <a:xfrm rot="0">
            <a:off x="8117787" y="1918015"/>
            <a:ext cx="8171549" cy="7763511"/>
          </a:xfrm>
          <a:prstGeom prst="rect">
            <a:avLst/>
          </a:prstGeom>
        </p:spPr>
        <p:txBody>
          <a:bodyPr anchor="t" rtlCol="false" tIns="0" lIns="0" bIns="0" rIns="0">
            <a:spAutoFit/>
          </a:bodyPr>
          <a:lstStyle/>
          <a:p>
            <a:pPr algn="l">
              <a:lnSpc>
                <a:spcPts val="3639"/>
              </a:lnSpc>
            </a:pPr>
            <a:r>
              <a:rPr lang="en-US" sz="2599">
                <a:solidFill>
                  <a:srgbClr val="25282A"/>
                </a:solidFill>
                <a:latin typeface="Source Serif Pro"/>
                <a:ea typeface="Source Serif Pro"/>
                <a:cs typeface="Source Serif Pro"/>
                <a:sym typeface="Source Serif Pro"/>
              </a:rPr>
              <a:t>Aun cuando la literatura describe el curso evolutivo de ETS en poblaciones amplias o en rangos etarios diferentes, persiste una brecha de conocimiento específica sobre las manifestaciones y su progresión entre los 3 y 6 meses. Ampliar la sistematización de estas características podría facilitar:</a:t>
            </a:r>
          </a:p>
          <a:p>
            <a:pPr algn="l">
              <a:lnSpc>
                <a:spcPts val="3639"/>
              </a:lnSpc>
            </a:pPr>
          </a:p>
          <a:p>
            <a:pPr algn="l" marL="561334" indent="-280667" lvl="1">
              <a:lnSpc>
                <a:spcPts val="3639"/>
              </a:lnSpc>
              <a:buFont typeface="Arial"/>
              <a:buChar char="•"/>
            </a:pPr>
            <a:r>
              <a:rPr lang="en-US" sz="2599">
                <a:solidFill>
                  <a:srgbClr val="25282A"/>
                </a:solidFill>
                <a:latin typeface="Source Serif Pro"/>
                <a:ea typeface="Source Serif Pro"/>
                <a:cs typeface="Source Serif Pro"/>
                <a:sym typeface="Source Serif Pro"/>
              </a:rPr>
              <a:t> (a) la detección precoz y el diagnóstico diferencial con otras condiciones infantiles. </a:t>
            </a:r>
          </a:p>
          <a:p>
            <a:pPr algn="l" marL="561334" indent="-280667" lvl="1">
              <a:lnSpc>
                <a:spcPts val="3639"/>
              </a:lnSpc>
              <a:buFont typeface="Arial"/>
              <a:buChar char="•"/>
            </a:pPr>
            <a:r>
              <a:rPr lang="en-US" sz="2599">
                <a:solidFill>
                  <a:srgbClr val="25282A"/>
                </a:solidFill>
                <a:latin typeface="Source Serif Pro"/>
                <a:ea typeface="Source Serif Pro"/>
                <a:cs typeface="Source Serif Pro"/>
                <a:sym typeface="Source Serif Pro"/>
              </a:rPr>
              <a:t>(b) la planificación de intervenciones sintomáticas y de apoyo psicosocial a las familias.</a:t>
            </a:r>
          </a:p>
          <a:p>
            <a:pPr algn="l" marL="561334" indent="-280667" lvl="1">
              <a:lnSpc>
                <a:spcPts val="3639"/>
              </a:lnSpc>
              <a:buFont typeface="Arial"/>
              <a:buChar char="•"/>
            </a:pPr>
            <a:r>
              <a:rPr lang="en-US" sz="2599">
                <a:solidFill>
                  <a:srgbClr val="25282A"/>
                </a:solidFill>
                <a:latin typeface="Source Serif Pro"/>
                <a:ea typeface="Source Serif Pro"/>
                <a:cs typeface="Source Serif Pro"/>
                <a:sym typeface="Source Serif Pro"/>
              </a:rPr>
              <a:t>(c) el diseño de guías clínicas y protocolos de manejo tempranos.</a:t>
            </a:r>
          </a:p>
          <a:p>
            <a:pPr algn="l" marL="561334" indent="-280667" lvl="1">
              <a:lnSpc>
                <a:spcPts val="3639"/>
              </a:lnSpc>
              <a:buFont typeface="Arial"/>
              <a:buChar char="•"/>
            </a:pPr>
            <a:r>
              <a:rPr lang="en-US" sz="2599">
                <a:solidFill>
                  <a:srgbClr val="25282A"/>
                </a:solidFill>
                <a:latin typeface="Source Serif Pro"/>
                <a:ea typeface="Source Serif Pro"/>
                <a:cs typeface="Source Serif Pro"/>
                <a:sym typeface="Source Serif Pro"/>
              </a:rPr>
              <a:t>(d) la fundamentación para futuras investigaciones prospectivas sobre terapias y estrategias de manejo multidisciplinario.</a:t>
            </a:r>
          </a:p>
          <a:p>
            <a:pPr algn="l">
              <a:lnSpc>
                <a:spcPts val="3639"/>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1F4FF"/>
        </a:solidFill>
      </p:bgPr>
    </p:bg>
    <p:spTree>
      <p:nvGrpSpPr>
        <p:cNvPr id="1" name=""/>
        <p:cNvGrpSpPr/>
        <p:nvPr/>
      </p:nvGrpSpPr>
      <p:grpSpPr>
        <a:xfrm>
          <a:off x="0" y="0"/>
          <a:ext cx="0" cy="0"/>
          <a:chOff x="0" y="0"/>
          <a:chExt cx="0" cy="0"/>
        </a:xfrm>
      </p:grpSpPr>
      <p:sp>
        <p:nvSpPr>
          <p:cNvPr name="Freeform 2" id="2"/>
          <p:cNvSpPr/>
          <p:nvPr/>
        </p:nvSpPr>
        <p:spPr>
          <a:xfrm flipH="false" flipV="true" rot="0">
            <a:off x="-7590252" y="-2313131"/>
            <a:ext cx="26646820" cy="6637481"/>
          </a:xfrm>
          <a:custGeom>
            <a:avLst/>
            <a:gdLst/>
            <a:ahLst/>
            <a:cxnLst/>
            <a:rect r="r" b="b" t="t" l="l"/>
            <a:pathLst>
              <a:path h="6637481" w="26646820">
                <a:moveTo>
                  <a:pt x="0" y="6637481"/>
                </a:moveTo>
                <a:lnTo>
                  <a:pt x="26646820" y="6637481"/>
                </a:lnTo>
                <a:lnTo>
                  <a:pt x="26646820" y="0"/>
                </a:lnTo>
                <a:lnTo>
                  <a:pt x="0" y="0"/>
                </a:lnTo>
                <a:lnTo>
                  <a:pt x="0" y="6637481"/>
                </a:lnTo>
                <a:close/>
              </a:path>
            </a:pathLst>
          </a:custGeom>
          <a:blipFill>
            <a:blip r:embed="rId2"/>
            <a:stretch>
              <a:fillRect l="0" t="0" r="0" b="0"/>
            </a:stretch>
          </a:blipFill>
        </p:spPr>
      </p:sp>
      <p:sp>
        <p:nvSpPr>
          <p:cNvPr name="Freeform 3" id="3"/>
          <p:cNvSpPr/>
          <p:nvPr/>
        </p:nvSpPr>
        <p:spPr>
          <a:xfrm flipH="true" flipV="false" rot="0">
            <a:off x="-2660340" y="6231152"/>
            <a:ext cx="26646820" cy="6637481"/>
          </a:xfrm>
          <a:custGeom>
            <a:avLst/>
            <a:gdLst/>
            <a:ahLst/>
            <a:cxnLst/>
            <a:rect r="r" b="b" t="t" l="l"/>
            <a:pathLst>
              <a:path h="6637481" w="26646820">
                <a:moveTo>
                  <a:pt x="26646820" y="0"/>
                </a:moveTo>
                <a:lnTo>
                  <a:pt x="0" y="0"/>
                </a:lnTo>
                <a:lnTo>
                  <a:pt x="0" y="6637480"/>
                </a:lnTo>
                <a:lnTo>
                  <a:pt x="26646820" y="6637480"/>
                </a:lnTo>
                <a:lnTo>
                  <a:pt x="26646820" y="0"/>
                </a:lnTo>
                <a:close/>
              </a:path>
            </a:pathLst>
          </a:custGeom>
          <a:blipFill>
            <a:blip r:embed="rId2"/>
            <a:stretch>
              <a:fillRect l="0" t="0" r="0" b="0"/>
            </a:stretch>
          </a:blipFill>
        </p:spPr>
      </p:sp>
      <p:sp>
        <p:nvSpPr>
          <p:cNvPr name="Freeform 4" id="4"/>
          <p:cNvSpPr/>
          <p:nvPr/>
        </p:nvSpPr>
        <p:spPr>
          <a:xfrm flipH="false" flipV="false" rot="0">
            <a:off x="14241155" y="5143500"/>
            <a:ext cx="2442192" cy="2424430"/>
          </a:xfrm>
          <a:custGeom>
            <a:avLst/>
            <a:gdLst/>
            <a:ahLst/>
            <a:cxnLst/>
            <a:rect r="r" b="b" t="t" l="l"/>
            <a:pathLst>
              <a:path h="2424430" w="2442192">
                <a:moveTo>
                  <a:pt x="0" y="0"/>
                </a:moveTo>
                <a:lnTo>
                  <a:pt x="2442192" y="0"/>
                </a:lnTo>
                <a:lnTo>
                  <a:pt x="2442192" y="2424430"/>
                </a:lnTo>
                <a:lnTo>
                  <a:pt x="0" y="24244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95632" y="5673624"/>
            <a:ext cx="3489351" cy="2150312"/>
          </a:xfrm>
          <a:custGeom>
            <a:avLst/>
            <a:gdLst/>
            <a:ahLst/>
            <a:cxnLst/>
            <a:rect r="r" b="b" t="t" l="l"/>
            <a:pathLst>
              <a:path h="2150312" w="3489351">
                <a:moveTo>
                  <a:pt x="0" y="0"/>
                </a:moveTo>
                <a:lnTo>
                  <a:pt x="3489350" y="0"/>
                </a:lnTo>
                <a:lnTo>
                  <a:pt x="3489350" y="2150313"/>
                </a:lnTo>
                <a:lnTo>
                  <a:pt x="0" y="2150313"/>
                </a:lnTo>
                <a:lnTo>
                  <a:pt x="0" y="0"/>
                </a:lnTo>
                <a:close/>
              </a:path>
            </a:pathLst>
          </a:custGeom>
          <a:blipFill>
            <a:blip r:embed="rId5"/>
            <a:stretch>
              <a:fillRect l="0" t="0" r="0" b="0"/>
            </a:stretch>
          </a:blipFill>
        </p:spPr>
      </p:sp>
      <p:sp>
        <p:nvSpPr>
          <p:cNvPr name="Freeform 6" id="6"/>
          <p:cNvSpPr/>
          <p:nvPr/>
        </p:nvSpPr>
        <p:spPr>
          <a:xfrm flipH="false" flipV="false" rot="0">
            <a:off x="8430174" y="7823937"/>
            <a:ext cx="2232896" cy="2232896"/>
          </a:xfrm>
          <a:custGeom>
            <a:avLst/>
            <a:gdLst/>
            <a:ahLst/>
            <a:cxnLst/>
            <a:rect r="r" b="b" t="t" l="l"/>
            <a:pathLst>
              <a:path h="2232896" w="2232896">
                <a:moveTo>
                  <a:pt x="0" y="0"/>
                </a:moveTo>
                <a:lnTo>
                  <a:pt x="2232896" y="0"/>
                </a:lnTo>
                <a:lnTo>
                  <a:pt x="2232896" y="2232896"/>
                </a:lnTo>
                <a:lnTo>
                  <a:pt x="0" y="22328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4584982" y="691199"/>
            <a:ext cx="9118035" cy="1283966"/>
          </a:xfrm>
          <a:prstGeom prst="rect">
            <a:avLst/>
          </a:prstGeom>
        </p:spPr>
        <p:txBody>
          <a:bodyPr anchor="t" rtlCol="false" tIns="0" lIns="0" bIns="0" rIns="0">
            <a:spAutoFit/>
          </a:bodyPr>
          <a:lstStyle/>
          <a:p>
            <a:pPr algn="l">
              <a:lnSpc>
                <a:spcPts val="9989"/>
              </a:lnSpc>
            </a:pPr>
            <a:r>
              <a:rPr lang="en-US" sz="8999" spc="-233">
                <a:solidFill>
                  <a:srgbClr val="25282A"/>
                </a:solidFill>
                <a:latin typeface="Source Serif Pro"/>
                <a:ea typeface="Source Serif Pro"/>
                <a:cs typeface="Source Serif Pro"/>
                <a:sym typeface="Source Serif Pro"/>
              </a:rPr>
              <a:t>Recomendaciones </a:t>
            </a:r>
          </a:p>
        </p:txBody>
      </p:sp>
      <p:sp>
        <p:nvSpPr>
          <p:cNvPr name="TextBox 8" id="8"/>
          <p:cNvSpPr txBox="true"/>
          <p:nvPr/>
        </p:nvSpPr>
        <p:spPr>
          <a:xfrm rot="0">
            <a:off x="499208" y="2409189"/>
            <a:ext cx="8171549" cy="2734311"/>
          </a:xfrm>
          <a:prstGeom prst="rect">
            <a:avLst/>
          </a:prstGeom>
        </p:spPr>
        <p:txBody>
          <a:bodyPr anchor="t" rtlCol="false" tIns="0" lIns="0" bIns="0" rIns="0">
            <a:spAutoFit/>
          </a:bodyPr>
          <a:lstStyle/>
          <a:p>
            <a:pPr algn="l">
              <a:lnSpc>
                <a:spcPts val="3639"/>
              </a:lnSpc>
            </a:pPr>
            <a:r>
              <a:rPr lang="en-US" sz="2599">
                <a:solidFill>
                  <a:srgbClr val="25282A"/>
                </a:solidFill>
                <a:latin typeface="Source Serif Pro"/>
                <a:ea typeface="Source Serif Pro"/>
                <a:cs typeface="Source Serif Pro"/>
                <a:sym typeface="Source Serif Pro"/>
              </a:rPr>
              <a:t>* Desarrollar un algoritmo de alarma para 3–6 meses: incorporar signos de alerta como cambios tempranos de tono (hipo/hipertono), hiperreflexia, irritabilidad desproporcionada, llanto persistente, pérdida de hitos motores, convulsiones y respuestas atencionales alteradas.</a:t>
            </a:r>
          </a:p>
        </p:txBody>
      </p:sp>
      <p:sp>
        <p:nvSpPr>
          <p:cNvPr name="TextBox 9" id="9"/>
          <p:cNvSpPr txBox="true"/>
          <p:nvPr/>
        </p:nvSpPr>
        <p:spPr>
          <a:xfrm rot="0">
            <a:off x="9818932" y="2409189"/>
            <a:ext cx="8171549" cy="1819911"/>
          </a:xfrm>
          <a:prstGeom prst="rect">
            <a:avLst/>
          </a:prstGeom>
        </p:spPr>
        <p:txBody>
          <a:bodyPr anchor="t" rtlCol="false" tIns="0" lIns="0" bIns="0" rIns="0">
            <a:spAutoFit/>
          </a:bodyPr>
          <a:lstStyle/>
          <a:p>
            <a:pPr algn="l">
              <a:lnSpc>
                <a:spcPts val="3639"/>
              </a:lnSpc>
            </a:pPr>
            <a:r>
              <a:rPr lang="en-US" sz="2599">
                <a:solidFill>
                  <a:srgbClr val="25282A"/>
                </a:solidFill>
                <a:latin typeface="Source Serif Pro"/>
                <a:ea typeface="Source Serif Pro"/>
                <a:cs typeface="Source Serif Pro"/>
                <a:sym typeface="Source Serif Pro"/>
              </a:rPr>
              <a:t>* Implementar derivación rápida: establecer rutas claras de derivación desde atención primaria a neuropediatría y neurofisiología ante la aparición de signos precoces, para reducir retrasos diagnósticos.</a:t>
            </a:r>
          </a:p>
        </p:txBody>
      </p:sp>
      <p:sp>
        <p:nvSpPr>
          <p:cNvPr name="TextBox 10" id="10"/>
          <p:cNvSpPr txBox="true"/>
          <p:nvPr/>
        </p:nvSpPr>
        <p:spPr>
          <a:xfrm rot="0">
            <a:off x="5531469" y="5086350"/>
            <a:ext cx="8171549" cy="2277111"/>
          </a:xfrm>
          <a:prstGeom prst="rect">
            <a:avLst/>
          </a:prstGeom>
        </p:spPr>
        <p:txBody>
          <a:bodyPr anchor="t" rtlCol="false" tIns="0" lIns="0" bIns="0" rIns="0">
            <a:spAutoFit/>
          </a:bodyPr>
          <a:lstStyle/>
          <a:p>
            <a:pPr algn="l">
              <a:lnSpc>
                <a:spcPts val="3639"/>
              </a:lnSpc>
            </a:pPr>
            <a:r>
              <a:rPr lang="en-US" sz="2599">
                <a:solidFill>
                  <a:srgbClr val="25282A"/>
                </a:solidFill>
                <a:latin typeface="Source Serif Pro"/>
                <a:ea typeface="Source Serif Pro"/>
                <a:cs typeface="Source Serif Pro"/>
                <a:sym typeface="Source Serif Pro"/>
              </a:rPr>
              <a:t>* Protocolo de evaluación multidisciplinaria: diseñar un protocolo corto y práctico que implique pediatría general, neurología pediátrica, fisioterapia, terapia ocupacional y asesoría genética, especialmente en centros de alta prevalencia o con recursos limitados.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1F4FF"/>
        </a:solidFill>
      </p:bgPr>
    </p:bg>
    <p:spTree>
      <p:nvGrpSpPr>
        <p:cNvPr id="1" name=""/>
        <p:cNvGrpSpPr/>
        <p:nvPr/>
      </p:nvGrpSpPr>
      <p:grpSpPr>
        <a:xfrm>
          <a:off x="0" y="0"/>
          <a:ext cx="0" cy="0"/>
          <a:chOff x="0" y="0"/>
          <a:chExt cx="0" cy="0"/>
        </a:xfrm>
      </p:grpSpPr>
      <p:sp>
        <p:nvSpPr>
          <p:cNvPr name="TextBox 2" id="2"/>
          <p:cNvSpPr txBox="true"/>
          <p:nvPr/>
        </p:nvSpPr>
        <p:spPr>
          <a:xfrm rot="0">
            <a:off x="11907311" y="3980993"/>
            <a:ext cx="4935244" cy="1470660"/>
          </a:xfrm>
          <a:prstGeom prst="rect">
            <a:avLst/>
          </a:prstGeom>
        </p:spPr>
        <p:txBody>
          <a:bodyPr anchor="t" rtlCol="false" tIns="0" lIns="0" bIns="0" rIns="0">
            <a:spAutoFit/>
          </a:bodyPr>
          <a:lstStyle/>
          <a:p>
            <a:pPr algn="l">
              <a:lnSpc>
                <a:spcPts val="2940"/>
              </a:lnSpc>
            </a:pPr>
            <a:r>
              <a:rPr lang="en-US" sz="2100">
                <a:solidFill>
                  <a:srgbClr val="25282A"/>
                </a:solidFill>
                <a:latin typeface="Source Serif Pro"/>
                <a:ea typeface="Source Serif Pro"/>
                <a:cs typeface="Source Serif Pro"/>
                <a:sym typeface="Source Serif Pro"/>
              </a:rPr>
              <a:t>Thompson, J. (2016) Genética y Genómica en Medicina (6ta Edición) ElSEVIER.</a:t>
            </a:r>
          </a:p>
          <a:p>
            <a:pPr algn="l">
              <a:lnSpc>
                <a:spcPts val="2940"/>
              </a:lnSpc>
            </a:pPr>
            <a:r>
              <a:rPr lang="en-US" sz="2100">
                <a:solidFill>
                  <a:srgbClr val="25282A"/>
                </a:solidFill>
                <a:latin typeface="Source Serif Pro"/>
                <a:ea typeface="Source Serif Pro"/>
                <a:cs typeface="Source Serif Pro"/>
                <a:sym typeface="Source Serif Pro"/>
              </a:rPr>
              <a:t></a:t>
            </a:r>
          </a:p>
        </p:txBody>
      </p:sp>
      <p:sp>
        <p:nvSpPr>
          <p:cNvPr name="TextBox 3" id="3"/>
          <p:cNvSpPr txBox="true"/>
          <p:nvPr/>
        </p:nvSpPr>
        <p:spPr>
          <a:xfrm rot="0">
            <a:off x="1312874" y="3980993"/>
            <a:ext cx="4935244" cy="3699510"/>
          </a:xfrm>
          <a:prstGeom prst="rect">
            <a:avLst/>
          </a:prstGeom>
        </p:spPr>
        <p:txBody>
          <a:bodyPr anchor="t" rtlCol="false" tIns="0" lIns="0" bIns="0" rIns="0">
            <a:spAutoFit/>
          </a:bodyPr>
          <a:lstStyle/>
          <a:p>
            <a:pPr algn="l">
              <a:lnSpc>
                <a:spcPts val="2940"/>
              </a:lnSpc>
            </a:pPr>
            <a:r>
              <a:rPr lang="en-US" sz="2100">
                <a:solidFill>
                  <a:srgbClr val="25282A"/>
                </a:solidFill>
                <a:latin typeface="Source Serif Pro"/>
                <a:ea typeface="Source Serif Pro"/>
                <a:cs typeface="Source Serif Pro"/>
                <a:sym typeface="Source Serif Pro"/>
              </a:rPr>
              <a:t>* </a:t>
            </a:r>
            <a:r>
              <a:rPr lang="en-US" sz="2100">
                <a:solidFill>
                  <a:srgbClr val="25282A"/>
                </a:solidFill>
                <a:latin typeface="Source Serif Pro"/>
                <a:ea typeface="Source Serif Pro"/>
                <a:cs typeface="Source Serif Pro"/>
                <a:sym typeface="Source Serif Pro"/>
              </a:rPr>
              <a:t>Ajay R. Tupil et al. (2024).</a:t>
            </a:r>
          </a:p>
          <a:p>
            <a:pPr algn="l">
              <a:lnSpc>
                <a:spcPts val="2940"/>
              </a:lnSpc>
            </a:pPr>
            <a:r>
              <a:rPr lang="en-US" sz="2100">
                <a:solidFill>
                  <a:srgbClr val="25282A"/>
                </a:solidFill>
                <a:latin typeface="Source Serif Pro"/>
                <a:ea typeface="Source Serif Pro"/>
                <a:cs typeface="Source Serif Pro"/>
                <a:sym typeface="Source Serif Pro"/>
              </a:rPr>
              <a:t>* De Castro Lydia (2023) Enfermedad de Tay-Sachs.</a:t>
            </a:r>
          </a:p>
          <a:p>
            <a:pPr algn="l">
              <a:lnSpc>
                <a:spcPts val="2940"/>
              </a:lnSpc>
            </a:pPr>
            <a:r>
              <a:rPr lang="en-US" sz="2100">
                <a:solidFill>
                  <a:srgbClr val="25282A"/>
                </a:solidFill>
                <a:latin typeface="Source Serif Pro"/>
                <a:ea typeface="Source Serif Pro"/>
                <a:cs typeface="Source Serif Pro"/>
                <a:sym typeface="Source Serif Pro"/>
              </a:rPr>
              <a:t>* Donals J et al. (2024).</a:t>
            </a:r>
          </a:p>
          <a:p>
            <a:pPr algn="l">
              <a:lnSpc>
                <a:spcPts val="2940"/>
              </a:lnSpc>
            </a:pPr>
            <a:r>
              <a:rPr lang="en-US" sz="2100">
                <a:solidFill>
                  <a:srgbClr val="25282A"/>
                </a:solidFill>
                <a:latin typeface="Source Serif Pro"/>
                <a:ea typeface="Source Serif Pro"/>
                <a:cs typeface="Source Serif Pro"/>
                <a:sym typeface="Source Serif Pro"/>
              </a:rPr>
              <a:t>* Hiroki Mizukami, (2017).</a:t>
            </a:r>
          </a:p>
          <a:p>
            <a:pPr algn="l">
              <a:lnSpc>
                <a:spcPts val="2940"/>
              </a:lnSpc>
            </a:pPr>
            <a:r>
              <a:rPr lang="en-US" sz="2100">
                <a:solidFill>
                  <a:srgbClr val="25282A"/>
                </a:solidFill>
                <a:latin typeface="Source Serif Pro"/>
                <a:ea typeface="Source Serif Pro"/>
                <a:cs typeface="Source Serif Pro"/>
                <a:sym typeface="Source Serif Pro"/>
              </a:rPr>
              <a:t>* Jaqueline A Picache et al. (2022).</a:t>
            </a:r>
          </a:p>
          <a:p>
            <a:pPr algn="l">
              <a:lnSpc>
                <a:spcPts val="2940"/>
              </a:lnSpc>
            </a:pPr>
            <a:r>
              <a:rPr lang="en-US" sz="2100">
                <a:solidFill>
                  <a:srgbClr val="25282A"/>
                </a:solidFill>
                <a:latin typeface="Source Serif Pro"/>
                <a:ea typeface="Source Serif Pro"/>
                <a:cs typeface="Source Serif Pro"/>
                <a:sym typeface="Source Serif Pro"/>
              </a:rPr>
              <a:t>* Kavlak, Chen &amp; Rivera, (2010).</a:t>
            </a:r>
          </a:p>
          <a:p>
            <a:pPr algn="l">
              <a:lnSpc>
                <a:spcPts val="2940"/>
              </a:lnSpc>
            </a:pPr>
            <a:r>
              <a:rPr lang="en-US" sz="2100">
                <a:solidFill>
                  <a:srgbClr val="25282A"/>
                </a:solidFill>
                <a:latin typeface="Source Serif Pro"/>
                <a:ea typeface="Source Serif Pro"/>
                <a:cs typeface="Source Serif Pro"/>
                <a:sym typeface="Source Serif Pro"/>
              </a:rPr>
              <a:t>* Myerowitz et al. (2002).</a:t>
            </a:r>
          </a:p>
          <a:p>
            <a:pPr algn="l">
              <a:lnSpc>
                <a:spcPts val="2940"/>
              </a:lnSpc>
            </a:pPr>
            <a:r>
              <a:rPr lang="en-US" sz="2100">
                <a:solidFill>
                  <a:srgbClr val="25282A"/>
                </a:solidFill>
                <a:latin typeface="Source Serif Pro"/>
                <a:ea typeface="Source Serif Pro"/>
                <a:cs typeface="Source Serif Pro"/>
                <a:sym typeface="Source Serif Pro"/>
              </a:rPr>
              <a:t>* Orphanet, (2023).</a:t>
            </a:r>
          </a:p>
          <a:p>
            <a:pPr algn="l">
              <a:lnSpc>
                <a:spcPts val="2940"/>
              </a:lnSpc>
            </a:pPr>
            <a:r>
              <a:rPr lang="en-US" sz="2100">
                <a:solidFill>
                  <a:srgbClr val="25282A"/>
                </a:solidFill>
                <a:latin typeface="Source Serif Pro"/>
                <a:ea typeface="Source Serif Pro"/>
                <a:cs typeface="Source Serif Pro"/>
                <a:sym typeface="Source Serif Pro"/>
              </a:rPr>
              <a:t>* Purves et al, (2010).</a:t>
            </a:r>
          </a:p>
        </p:txBody>
      </p:sp>
      <p:sp>
        <p:nvSpPr>
          <p:cNvPr name="TextBox 4" id="4"/>
          <p:cNvSpPr txBox="true"/>
          <p:nvPr/>
        </p:nvSpPr>
        <p:spPr>
          <a:xfrm rot="0">
            <a:off x="6654756" y="3980993"/>
            <a:ext cx="4890581" cy="3328035"/>
          </a:xfrm>
          <a:prstGeom prst="rect">
            <a:avLst/>
          </a:prstGeom>
        </p:spPr>
        <p:txBody>
          <a:bodyPr anchor="t" rtlCol="false" tIns="0" lIns="0" bIns="0" rIns="0">
            <a:spAutoFit/>
          </a:bodyPr>
          <a:lstStyle/>
          <a:p>
            <a:pPr algn="l">
              <a:lnSpc>
                <a:spcPts val="2940"/>
              </a:lnSpc>
            </a:pPr>
            <a:r>
              <a:rPr lang="en-US" sz="2100">
                <a:solidFill>
                  <a:srgbClr val="25282A"/>
                </a:solidFill>
                <a:latin typeface="Source Serif Pro"/>
                <a:ea typeface="Source Serif Pro"/>
                <a:cs typeface="Source Serif Pro"/>
                <a:sym typeface="Source Serif Pro"/>
              </a:rPr>
              <a:t>* Bindu P.S. (2024) Enfermedad de Tay-Sachs, Estados Unidos, National Institutes Of Health, disponible en: https://www.ncbi.nlm.nih.gov.</a:t>
            </a:r>
          </a:p>
          <a:p>
            <a:pPr algn="l">
              <a:lnSpc>
                <a:spcPts val="2940"/>
              </a:lnSpc>
            </a:pPr>
            <a:r>
              <a:rPr lang="en-US" sz="2100">
                <a:solidFill>
                  <a:srgbClr val="25282A"/>
                </a:solidFill>
                <a:latin typeface="Source Serif Pro"/>
                <a:ea typeface="Source Serif Pro"/>
                <a:cs typeface="Source Serif Pro"/>
                <a:sym typeface="Source Serif Pro"/>
              </a:rPr>
              <a:t>* Forshing Lui et al, 2024; StatPearls Publishing.</a:t>
            </a:r>
          </a:p>
          <a:p>
            <a:pPr algn="l">
              <a:lnSpc>
                <a:spcPts val="2940"/>
              </a:lnSpc>
            </a:pPr>
            <a:r>
              <a:rPr lang="en-US" sz="2100">
                <a:solidFill>
                  <a:srgbClr val="25282A"/>
                </a:solidFill>
                <a:latin typeface="Source Serif Pro"/>
                <a:ea typeface="Source Serif Pro"/>
                <a:cs typeface="Source Serif Pro"/>
                <a:sym typeface="Source Serif Pro"/>
              </a:rPr>
              <a:t>* Praveen Kumar et al, 2024; StatPearls Publishing.</a:t>
            </a:r>
          </a:p>
          <a:p>
            <a:pPr algn="l">
              <a:lnSpc>
                <a:spcPts val="2940"/>
              </a:lnSpc>
            </a:pPr>
            <a:r>
              <a:rPr lang="en-US" sz="2100">
                <a:solidFill>
                  <a:srgbClr val="25282A"/>
                </a:solidFill>
                <a:latin typeface="Source Serif Pro"/>
                <a:ea typeface="Source Serif Pro"/>
                <a:cs typeface="Source Serif Pro"/>
                <a:sym typeface="Source Serif Pro"/>
              </a:rPr>
              <a:t>* Adam et al, 2023; StatPearls Publishing.</a:t>
            </a:r>
          </a:p>
        </p:txBody>
      </p:sp>
      <p:sp>
        <p:nvSpPr>
          <p:cNvPr name="Freeform 5" id="5"/>
          <p:cNvSpPr/>
          <p:nvPr/>
        </p:nvSpPr>
        <p:spPr>
          <a:xfrm flipH="false" flipV="true" rot="0">
            <a:off x="-2767513" y="-1498905"/>
            <a:ext cx="21760363" cy="4196373"/>
          </a:xfrm>
          <a:custGeom>
            <a:avLst/>
            <a:gdLst/>
            <a:ahLst/>
            <a:cxnLst/>
            <a:rect r="r" b="b" t="t" l="l"/>
            <a:pathLst>
              <a:path h="4196373" w="21760363">
                <a:moveTo>
                  <a:pt x="0" y="4196372"/>
                </a:moveTo>
                <a:lnTo>
                  <a:pt x="21760363" y="4196372"/>
                </a:lnTo>
                <a:lnTo>
                  <a:pt x="21760363" y="0"/>
                </a:lnTo>
                <a:lnTo>
                  <a:pt x="0" y="0"/>
                </a:lnTo>
                <a:lnTo>
                  <a:pt x="0" y="4196372"/>
                </a:lnTo>
                <a:close/>
              </a:path>
            </a:pathLst>
          </a:custGeom>
          <a:blipFill>
            <a:blip r:embed="rId2"/>
            <a:stretch>
              <a:fillRect l="0" t="-28341" r="0" b="0"/>
            </a:stretch>
          </a:blipFill>
        </p:spPr>
      </p:sp>
      <p:sp>
        <p:nvSpPr>
          <p:cNvPr name="TextBox 6" id="6"/>
          <p:cNvSpPr txBox="true"/>
          <p:nvPr/>
        </p:nvSpPr>
        <p:spPr>
          <a:xfrm rot="0">
            <a:off x="1312874" y="1279665"/>
            <a:ext cx="13850188" cy="1283966"/>
          </a:xfrm>
          <a:prstGeom prst="rect">
            <a:avLst/>
          </a:prstGeom>
        </p:spPr>
        <p:txBody>
          <a:bodyPr anchor="t" rtlCol="false" tIns="0" lIns="0" bIns="0" rIns="0">
            <a:spAutoFit/>
          </a:bodyPr>
          <a:lstStyle/>
          <a:p>
            <a:pPr algn="l">
              <a:lnSpc>
                <a:spcPts val="9989"/>
              </a:lnSpc>
            </a:pPr>
            <a:r>
              <a:rPr lang="en-US" sz="8999" spc="-233">
                <a:solidFill>
                  <a:srgbClr val="25282A"/>
                </a:solidFill>
                <a:latin typeface="Source Serif Pro"/>
                <a:ea typeface="Source Serif Pro"/>
                <a:cs typeface="Source Serif Pro"/>
                <a:sym typeface="Source Serif Pro"/>
              </a:rPr>
              <a:t>Referencias bibliográficas</a:t>
            </a:r>
          </a:p>
        </p:txBody>
      </p:sp>
      <p:sp>
        <p:nvSpPr>
          <p:cNvPr name="AutoShape 7" id="7"/>
          <p:cNvSpPr/>
          <p:nvPr/>
        </p:nvSpPr>
        <p:spPr>
          <a:xfrm>
            <a:off x="1312874" y="3761429"/>
            <a:ext cx="4935244" cy="0"/>
          </a:xfrm>
          <a:prstGeom prst="line">
            <a:avLst/>
          </a:prstGeom>
          <a:ln cap="flat" w="38100">
            <a:solidFill>
              <a:srgbClr val="25282A"/>
            </a:solidFill>
            <a:prstDash val="solid"/>
            <a:headEnd type="none" len="sm" w="sm"/>
            <a:tailEnd type="none" len="sm" w="sm"/>
          </a:ln>
        </p:spPr>
      </p:sp>
      <p:sp>
        <p:nvSpPr>
          <p:cNvPr name="AutoShape 8" id="8"/>
          <p:cNvSpPr/>
          <p:nvPr/>
        </p:nvSpPr>
        <p:spPr>
          <a:xfrm>
            <a:off x="6610093" y="3761429"/>
            <a:ext cx="4935244" cy="0"/>
          </a:xfrm>
          <a:prstGeom prst="line">
            <a:avLst/>
          </a:prstGeom>
          <a:ln cap="flat" w="38100">
            <a:solidFill>
              <a:srgbClr val="25282A"/>
            </a:solidFill>
            <a:prstDash val="solid"/>
            <a:headEnd type="none" len="sm" w="sm"/>
            <a:tailEnd type="none" len="sm" w="sm"/>
          </a:ln>
        </p:spPr>
      </p:sp>
      <p:sp>
        <p:nvSpPr>
          <p:cNvPr name="TextBox 9" id="9"/>
          <p:cNvSpPr txBox="true"/>
          <p:nvPr/>
        </p:nvSpPr>
        <p:spPr>
          <a:xfrm rot="0">
            <a:off x="11907311" y="3025563"/>
            <a:ext cx="4935244" cy="599695"/>
          </a:xfrm>
          <a:prstGeom prst="rect">
            <a:avLst/>
          </a:prstGeom>
        </p:spPr>
        <p:txBody>
          <a:bodyPr anchor="t" rtlCol="false" tIns="0" lIns="0" bIns="0" rIns="0">
            <a:spAutoFit/>
          </a:bodyPr>
          <a:lstStyle/>
          <a:p>
            <a:pPr algn="l" marL="0" indent="0" lvl="0">
              <a:lnSpc>
                <a:spcPts val="5132"/>
              </a:lnSpc>
              <a:spcBef>
                <a:spcPct val="0"/>
              </a:spcBef>
            </a:pPr>
            <a:r>
              <a:rPr lang="en-US" b="true" sz="2899">
                <a:solidFill>
                  <a:srgbClr val="25282A"/>
                </a:solidFill>
                <a:latin typeface="Source Serif Pro Bold"/>
                <a:ea typeface="Source Serif Pro Bold"/>
                <a:cs typeface="Source Serif Pro Bold"/>
                <a:sym typeface="Source Serif Pro Bold"/>
              </a:rPr>
              <a:t>Libros</a:t>
            </a:r>
          </a:p>
        </p:txBody>
      </p:sp>
      <p:sp>
        <p:nvSpPr>
          <p:cNvPr name="TextBox 10" id="10"/>
          <p:cNvSpPr txBox="true"/>
          <p:nvPr/>
        </p:nvSpPr>
        <p:spPr>
          <a:xfrm rot="0">
            <a:off x="6610093" y="3025563"/>
            <a:ext cx="4935244" cy="599695"/>
          </a:xfrm>
          <a:prstGeom prst="rect">
            <a:avLst/>
          </a:prstGeom>
        </p:spPr>
        <p:txBody>
          <a:bodyPr anchor="t" rtlCol="false" tIns="0" lIns="0" bIns="0" rIns="0">
            <a:spAutoFit/>
          </a:bodyPr>
          <a:lstStyle/>
          <a:p>
            <a:pPr algn="l" marL="0" indent="0" lvl="0">
              <a:lnSpc>
                <a:spcPts val="5132"/>
              </a:lnSpc>
              <a:spcBef>
                <a:spcPct val="0"/>
              </a:spcBef>
            </a:pPr>
            <a:r>
              <a:rPr lang="en-US" b="true" sz="2899">
                <a:solidFill>
                  <a:srgbClr val="25282A"/>
                </a:solidFill>
                <a:latin typeface="Source Serif Pro Bold"/>
                <a:ea typeface="Source Serif Pro Bold"/>
                <a:cs typeface="Source Serif Pro Bold"/>
                <a:sym typeface="Source Serif Pro Bold"/>
              </a:rPr>
              <a:t>Páginas </a:t>
            </a:r>
          </a:p>
        </p:txBody>
      </p:sp>
      <p:sp>
        <p:nvSpPr>
          <p:cNvPr name="AutoShape 11" id="11"/>
          <p:cNvSpPr/>
          <p:nvPr/>
        </p:nvSpPr>
        <p:spPr>
          <a:xfrm>
            <a:off x="11907311" y="3761429"/>
            <a:ext cx="4935244" cy="0"/>
          </a:xfrm>
          <a:prstGeom prst="line">
            <a:avLst/>
          </a:prstGeom>
          <a:ln cap="flat" w="38100">
            <a:solidFill>
              <a:srgbClr val="25282A"/>
            </a:solidFill>
            <a:prstDash val="solid"/>
            <a:headEnd type="none" len="sm" w="sm"/>
            <a:tailEnd type="none" len="sm" w="sm"/>
          </a:ln>
        </p:spPr>
      </p:sp>
      <p:sp>
        <p:nvSpPr>
          <p:cNvPr name="TextBox 12" id="12"/>
          <p:cNvSpPr txBox="true"/>
          <p:nvPr/>
        </p:nvSpPr>
        <p:spPr>
          <a:xfrm rot="0">
            <a:off x="1312874" y="3025563"/>
            <a:ext cx="4935244" cy="599695"/>
          </a:xfrm>
          <a:prstGeom prst="rect">
            <a:avLst/>
          </a:prstGeom>
        </p:spPr>
        <p:txBody>
          <a:bodyPr anchor="t" rtlCol="false" tIns="0" lIns="0" bIns="0" rIns="0">
            <a:spAutoFit/>
          </a:bodyPr>
          <a:lstStyle/>
          <a:p>
            <a:pPr algn="l" marL="0" indent="0" lvl="0">
              <a:lnSpc>
                <a:spcPts val="5132"/>
              </a:lnSpc>
              <a:spcBef>
                <a:spcPct val="0"/>
              </a:spcBef>
            </a:pPr>
            <a:r>
              <a:rPr lang="en-US" b="true" sz="2899">
                <a:solidFill>
                  <a:srgbClr val="25282A"/>
                </a:solidFill>
                <a:latin typeface="Source Serif Pro Bold"/>
                <a:ea typeface="Source Serif Pro Bold"/>
                <a:cs typeface="Source Serif Pro Bold"/>
                <a:sym typeface="Source Serif Pro Bold"/>
              </a:rPr>
              <a:t>Autores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1F4FF"/>
        </a:solidFill>
      </p:bgPr>
    </p:bg>
    <p:spTree>
      <p:nvGrpSpPr>
        <p:cNvPr id="1" name=""/>
        <p:cNvGrpSpPr/>
        <p:nvPr/>
      </p:nvGrpSpPr>
      <p:grpSpPr>
        <a:xfrm>
          <a:off x="0" y="0"/>
          <a:ext cx="0" cy="0"/>
          <a:chOff x="0" y="0"/>
          <a:chExt cx="0" cy="0"/>
        </a:xfrm>
      </p:grpSpPr>
      <p:sp>
        <p:nvSpPr>
          <p:cNvPr name="Freeform 2" id="2"/>
          <p:cNvSpPr/>
          <p:nvPr/>
        </p:nvSpPr>
        <p:spPr>
          <a:xfrm flipH="true" flipV="false" rot="0">
            <a:off x="-633845" y="6714606"/>
            <a:ext cx="19555691" cy="4684981"/>
          </a:xfrm>
          <a:custGeom>
            <a:avLst/>
            <a:gdLst/>
            <a:ahLst/>
            <a:cxnLst/>
            <a:rect r="r" b="b" t="t" l="l"/>
            <a:pathLst>
              <a:path h="4684981" w="19555691">
                <a:moveTo>
                  <a:pt x="19555690" y="0"/>
                </a:moveTo>
                <a:lnTo>
                  <a:pt x="0" y="0"/>
                </a:lnTo>
                <a:lnTo>
                  <a:pt x="0" y="4684981"/>
                </a:lnTo>
                <a:lnTo>
                  <a:pt x="19555690" y="4684981"/>
                </a:lnTo>
                <a:lnTo>
                  <a:pt x="19555690" y="0"/>
                </a:lnTo>
                <a:close/>
              </a:path>
            </a:pathLst>
          </a:custGeom>
          <a:blipFill>
            <a:blip r:embed="rId2"/>
            <a:stretch>
              <a:fillRect l="0" t="-1986" r="0" b="-1986"/>
            </a:stretch>
          </a:blipFill>
        </p:spPr>
      </p:sp>
      <p:sp>
        <p:nvSpPr>
          <p:cNvPr name="Freeform 3" id="3"/>
          <p:cNvSpPr/>
          <p:nvPr/>
        </p:nvSpPr>
        <p:spPr>
          <a:xfrm flipH="false" flipV="true" rot="0">
            <a:off x="-2767513" y="-731604"/>
            <a:ext cx="21760363" cy="5385690"/>
          </a:xfrm>
          <a:custGeom>
            <a:avLst/>
            <a:gdLst/>
            <a:ahLst/>
            <a:cxnLst/>
            <a:rect r="r" b="b" t="t" l="l"/>
            <a:pathLst>
              <a:path h="5385690" w="21760363">
                <a:moveTo>
                  <a:pt x="0" y="5385690"/>
                </a:moveTo>
                <a:lnTo>
                  <a:pt x="21760363" y="5385690"/>
                </a:lnTo>
                <a:lnTo>
                  <a:pt x="21760363" y="0"/>
                </a:lnTo>
                <a:lnTo>
                  <a:pt x="0" y="0"/>
                </a:lnTo>
                <a:lnTo>
                  <a:pt x="0" y="5385690"/>
                </a:lnTo>
                <a:close/>
              </a:path>
            </a:pathLst>
          </a:custGeom>
          <a:blipFill>
            <a:blip r:embed="rId3"/>
            <a:stretch>
              <a:fillRect l="0" t="0" r="0" b="0"/>
            </a:stretch>
          </a:blipFill>
        </p:spPr>
      </p:sp>
      <p:sp>
        <p:nvSpPr>
          <p:cNvPr name="TextBox 4" id="4"/>
          <p:cNvSpPr txBox="true"/>
          <p:nvPr/>
        </p:nvSpPr>
        <p:spPr>
          <a:xfrm rot="0">
            <a:off x="2591733" y="2815570"/>
            <a:ext cx="13093905" cy="4452389"/>
          </a:xfrm>
          <a:prstGeom prst="rect">
            <a:avLst/>
          </a:prstGeom>
        </p:spPr>
        <p:txBody>
          <a:bodyPr anchor="t" rtlCol="false" tIns="0" lIns="0" bIns="0" rIns="0">
            <a:spAutoFit/>
          </a:bodyPr>
          <a:lstStyle/>
          <a:p>
            <a:pPr algn="ctr">
              <a:lnSpc>
                <a:spcPts val="17188"/>
              </a:lnSpc>
            </a:pPr>
            <a:r>
              <a:rPr lang="en-US" sz="16851">
                <a:solidFill>
                  <a:srgbClr val="25282A"/>
                </a:solidFill>
                <a:latin typeface="Source Serif Pro"/>
                <a:ea typeface="Source Serif Pro"/>
                <a:cs typeface="Source Serif Pro"/>
                <a:sym typeface="Source Serif Pro"/>
              </a:rPr>
              <a:t>MUCHAS</a:t>
            </a:r>
          </a:p>
          <a:p>
            <a:pPr algn="ctr" marL="0" indent="0" lvl="0">
              <a:lnSpc>
                <a:spcPts val="17188"/>
              </a:lnSpc>
            </a:pPr>
            <a:r>
              <a:rPr lang="en-US" sz="16851">
                <a:solidFill>
                  <a:srgbClr val="25282A"/>
                </a:solidFill>
                <a:latin typeface="Source Serif Pro"/>
                <a:ea typeface="Source Serif Pro"/>
                <a:cs typeface="Source Serif Pro"/>
                <a:sym typeface="Source Serif Pro"/>
              </a:rPr>
              <a:t>GRACIAS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0E7FF"/>
        </a:solidFill>
      </p:bgPr>
    </p:bg>
    <p:spTree>
      <p:nvGrpSpPr>
        <p:cNvPr id="1" name=""/>
        <p:cNvGrpSpPr/>
        <p:nvPr/>
      </p:nvGrpSpPr>
      <p:grpSpPr>
        <a:xfrm>
          <a:off x="0" y="0"/>
          <a:ext cx="0" cy="0"/>
          <a:chOff x="0" y="0"/>
          <a:chExt cx="0" cy="0"/>
        </a:xfrm>
      </p:grpSpPr>
      <p:sp>
        <p:nvSpPr>
          <p:cNvPr name="Freeform 2" id="2"/>
          <p:cNvSpPr/>
          <p:nvPr/>
        </p:nvSpPr>
        <p:spPr>
          <a:xfrm flipH="false" flipV="false" rot="0">
            <a:off x="5360598" y="5558155"/>
            <a:ext cx="7566805" cy="4294847"/>
          </a:xfrm>
          <a:custGeom>
            <a:avLst/>
            <a:gdLst/>
            <a:ahLst/>
            <a:cxnLst/>
            <a:rect r="r" b="b" t="t" l="l"/>
            <a:pathLst>
              <a:path h="4294847" w="7566805">
                <a:moveTo>
                  <a:pt x="0" y="0"/>
                </a:moveTo>
                <a:lnTo>
                  <a:pt x="7566804" y="0"/>
                </a:lnTo>
                <a:lnTo>
                  <a:pt x="7566804" y="4294847"/>
                </a:lnTo>
                <a:lnTo>
                  <a:pt x="0" y="4294847"/>
                </a:lnTo>
                <a:lnTo>
                  <a:pt x="0" y="0"/>
                </a:lnTo>
                <a:close/>
              </a:path>
            </a:pathLst>
          </a:custGeom>
          <a:blipFill>
            <a:blip r:embed="rId2"/>
            <a:stretch>
              <a:fillRect l="0" t="-7243" r="-7476" b="-30986"/>
            </a:stretch>
          </a:blipFill>
        </p:spPr>
      </p:sp>
      <p:sp>
        <p:nvSpPr>
          <p:cNvPr name="TextBox 3" id="3"/>
          <p:cNvSpPr txBox="true"/>
          <p:nvPr/>
        </p:nvSpPr>
        <p:spPr>
          <a:xfrm rot="0">
            <a:off x="2816203" y="450928"/>
            <a:ext cx="11910110" cy="2200528"/>
          </a:xfrm>
          <a:prstGeom prst="rect">
            <a:avLst/>
          </a:prstGeom>
        </p:spPr>
        <p:txBody>
          <a:bodyPr anchor="t" rtlCol="false" tIns="0" lIns="0" bIns="0" rIns="0">
            <a:spAutoFit/>
          </a:bodyPr>
          <a:lstStyle/>
          <a:p>
            <a:pPr algn="ctr">
              <a:lnSpc>
                <a:spcPts val="8590"/>
              </a:lnSpc>
            </a:pPr>
            <a:r>
              <a:rPr lang="en-US" sz="7738" spc="-201">
                <a:solidFill>
                  <a:srgbClr val="25282A"/>
                </a:solidFill>
                <a:latin typeface="Source Serif Pro"/>
                <a:ea typeface="Source Serif Pro"/>
                <a:cs typeface="Source Serif Pro"/>
                <a:sym typeface="Source Serif Pro"/>
              </a:rPr>
              <a:t>¿Que es la enfermedad de Tay-Sachs?</a:t>
            </a:r>
          </a:p>
        </p:txBody>
      </p:sp>
      <p:sp>
        <p:nvSpPr>
          <p:cNvPr name="TextBox 4" id="4"/>
          <p:cNvSpPr txBox="true"/>
          <p:nvPr/>
        </p:nvSpPr>
        <p:spPr>
          <a:xfrm rot="0">
            <a:off x="1485483" y="2460956"/>
            <a:ext cx="14571551" cy="3097199"/>
          </a:xfrm>
          <a:prstGeom prst="rect">
            <a:avLst/>
          </a:prstGeom>
        </p:spPr>
        <p:txBody>
          <a:bodyPr anchor="t" rtlCol="false" tIns="0" lIns="0" bIns="0" rIns="0">
            <a:spAutoFit/>
          </a:bodyPr>
          <a:lstStyle/>
          <a:p>
            <a:pPr algn="just" marL="0" indent="0" lvl="0">
              <a:lnSpc>
                <a:spcPts val="6249"/>
              </a:lnSpc>
              <a:spcBef>
                <a:spcPct val="0"/>
              </a:spcBef>
            </a:pPr>
            <a:r>
              <a:rPr lang="en-US" sz="3530" strike="noStrike" u="none">
                <a:solidFill>
                  <a:srgbClr val="25282A"/>
                </a:solidFill>
                <a:latin typeface="Source Serif Pro"/>
                <a:ea typeface="Source Serif Pro"/>
                <a:cs typeface="Source Serif Pro"/>
                <a:sym typeface="Source Serif Pro"/>
              </a:rPr>
              <a:t>La enfermedad de Tay-Sachs es una enfermedad genética autónoma, recesiva que consiste en degenera progresivamente el sistema nervioso central por la acumulación de gangliósidos, especialmente en la GM2, en las células de las neuronas.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1F4FF"/>
        </a:solidFill>
      </p:bgPr>
    </p:bg>
    <p:spTree>
      <p:nvGrpSpPr>
        <p:cNvPr id="1" name=""/>
        <p:cNvGrpSpPr/>
        <p:nvPr/>
      </p:nvGrpSpPr>
      <p:grpSpPr>
        <a:xfrm>
          <a:off x="0" y="0"/>
          <a:ext cx="0" cy="0"/>
          <a:chOff x="0" y="0"/>
          <a:chExt cx="0" cy="0"/>
        </a:xfrm>
      </p:grpSpPr>
      <p:sp>
        <p:nvSpPr>
          <p:cNvPr name="Freeform 2" id="2"/>
          <p:cNvSpPr/>
          <p:nvPr/>
        </p:nvSpPr>
        <p:spPr>
          <a:xfrm flipH="true" flipV="true" rot="0">
            <a:off x="-1446185" y="-728008"/>
            <a:ext cx="21760363" cy="5385690"/>
          </a:xfrm>
          <a:custGeom>
            <a:avLst/>
            <a:gdLst/>
            <a:ahLst/>
            <a:cxnLst/>
            <a:rect r="r" b="b" t="t" l="l"/>
            <a:pathLst>
              <a:path h="5385690" w="21760363">
                <a:moveTo>
                  <a:pt x="21760363" y="5385690"/>
                </a:moveTo>
                <a:lnTo>
                  <a:pt x="0" y="5385690"/>
                </a:lnTo>
                <a:lnTo>
                  <a:pt x="0" y="0"/>
                </a:lnTo>
                <a:lnTo>
                  <a:pt x="21760363" y="0"/>
                </a:lnTo>
                <a:lnTo>
                  <a:pt x="21760363" y="5385690"/>
                </a:lnTo>
                <a:close/>
              </a:path>
            </a:pathLst>
          </a:custGeom>
          <a:blipFill>
            <a:blip r:embed="rId2"/>
            <a:stretch>
              <a:fillRect l="0" t="0" r="0" b="0"/>
            </a:stretch>
          </a:blipFill>
        </p:spPr>
      </p:sp>
      <p:sp>
        <p:nvSpPr>
          <p:cNvPr name="Freeform 3" id="3"/>
          <p:cNvSpPr/>
          <p:nvPr/>
        </p:nvSpPr>
        <p:spPr>
          <a:xfrm flipH="false" flipV="false" rot="0">
            <a:off x="-2770602" y="5240354"/>
            <a:ext cx="21760363" cy="5385690"/>
          </a:xfrm>
          <a:custGeom>
            <a:avLst/>
            <a:gdLst/>
            <a:ahLst/>
            <a:cxnLst/>
            <a:rect r="r" b="b" t="t" l="l"/>
            <a:pathLst>
              <a:path h="5385690" w="21760363">
                <a:moveTo>
                  <a:pt x="0" y="0"/>
                </a:moveTo>
                <a:lnTo>
                  <a:pt x="21760363" y="0"/>
                </a:lnTo>
                <a:lnTo>
                  <a:pt x="21760363" y="5385690"/>
                </a:lnTo>
                <a:lnTo>
                  <a:pt x="0" y="5385690"/>
                </a:lnTo>
                <a:lnTo>
                  <a:pt x="0" y="0"/>
                </a:lnTo>
                <a:close/>
              </a:path>
            </a:pathLst>
          </a:custGeom>
          <a:blipFill>
            <a:blip r:embed="rId2"/>
            <a:stretch>
              <a:fillRect l="0" t="0" r="0" b="0"/>
            </a:stretch>
          </a:blipFill>
        </p:spPr>
      </p:sp>
      <p:sp>
        <p:nvSpPr>
          <p:cNvPr name="TextBox 4" id="4"/>
          <p:cNvSpPr txBox="true"/>
          <p:nvPr/>
        </p:nvSpPr>
        <p:spPr>
          <a:xfrm rot="0">
            <a:off x="3166107" y="4483769"/>
            <a:ext cx="11955787" cy="1617944"/>
          </a:xfrm>
          <a:prstGeom prst="rect">
            <a:avLst/>
          </a:prstGeom>
        </p:spPr>
        <p:txBody>
          <a:bodyPr anchor="t" rtlCol="false" tIns="0" lIns="0" bIns="0" rIns="0">
            <a:spAutoFit/>
          </a:bodyPr>
          <a:lstStyle/>
          <a:p>
            <a:pPr algn="ctr">
              <a:lnSpc>
                <a:spcPts val="6239"/>
              </a:lnSpc>
            </a:pPr>
            <a:r>
              <a:rPr lang="en-US" b="true" sz="6117">
                <a:solidFill>
                  <a:srgbClr val="25282A"/>
                </a:solidFill>
                <a:latin typeface="Source Serif Pro Bold"/>
                <a:ea typeface="Source Serif Pro Bold"/>
                <a:cs typeface="Source Serif Pro Bold"/>
                <a:sym typeface="Source Serif Pro Bold"/>
              </a:rPr>
              <a:t>CAPÍTULO I</a:t>
            </a:r>
          </a:p>
          <a:p>
            <a:pPr algn="ctr" marL="0" indent="0" lvl="0">
              <a:lnSpc>
                <a:spcPts val="6239"/>
              </a:lnSpc>
            </a:pPr>
            <a:r>
              <a:rPr lang="en-US" b="true" sz="6117">
                <a:solidFill>
                  <a:srgbClr val="25282A"/>
                </a:solidFill>
                <a:latin typeface="Source Serif Pro Bold"/>
                <a:ea typeface="Source Serif Pro Bold"/>
                <a:cs typeface="Source Serif Pro Bold"/>
                <a:sym typeface="Source Serif Pro Bold"/>
              </a:rPr>
              <a:t>EL PROBLEMA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1F4FF"/>
        </a:solidFill>
      </p:bgPr>
    </p:bg>
    <p:spTree>
      <p:nvGrpSpPr>
        <p:cNvPr id="1" name=""/>
        <p:cNvGrpSpPr/>
        <p:nvPr/>
      </p:nvGrpSpPr>
      <p:grpSpPr>
        <a:xfrm>
          <a:off x="0" y="0"/>
          <a:ext cx="0" cy="0"/>
          <a:chOff x="0" y="0"/>
          <a:chExt cx="0" cy="0"/>
        </a:xfrm>
      </p:grpSpPr>
      <p:sp>
        <p:nvSpPr>
          <p:cNvPr name="Freeform 2" id="2"/>
          <p:cNvSpPr/>
          <p:nvPr/>
        </p:nvSpPr>
        <p:spPr>
          <a:xfrm flipH="false" flipV="true" rot="0">
            <a:off x="-2767513" y="-1498905"/>
            <a:ext cx="21760363" cy="5385690"/>
          </a:xfrm>
          <a:custGeom>
            <a:avLst/>
            <a:gdLst/>
            <a:ahLst/>
            <a:cxnLst/>
            <a:rect r="r" b="b" t="t" l="l"/>
            <a:pathLst>
              <a:path h="5385690" w="21760363">
                <a:moveTo>
                  <a:pt x="0" y="5385689"/>
                </a:moveTo>
                <a:lnTo>
                  <a:pt x="21760363" y="5385689"/>
                </a:lnTo>
                <a:lnTo>
                  <a:pt x="21760363" y="0"/>
                </a:lnTo>
                <a:lnTo>
                  <a:pt x="0" y="0"/>
                </a:lnTo>
                <a:lnTo>
                  <a:pt x="0" y="5385689"/>
                </a:lnTo>
                <a:close/>
              </a:path>
            </a:pathLst>
          </a:custGeom>
          <a:blipFill>
            <a:blip r:embed="rId2"/>
            <a:stretch>
              <a:fillRect l="0" t="0" r="0" b="0"/>
            </a:stretch>
          </a:blipFill>
        </p:spPr>
      </p:sp>
      <p:sp>
        <p:nvSpPr>
          <p:cNvPr name="Freeform 3" id="3"/>
          <p:cNvSpPr/>
          <p:nvPr/>
        </p:nvSpPr>
        <p:spPr>
          <a:xfrm flipH="false" flipV="false" rot="0">
            <a:off x="8782888" y="2867190"/>
            <a:ext cx="8381552" cy="6019478"/>
          </a:xfrm>
          <a:custGeom>
            <a:avLst/>
            <a:gdLst/>
            <a:ahLst/>
            <a:cxnLst/>
            <a:rect r="r" b="b" t="t" l="l"/>
            <a:pathLst>
              <a:path h="6019478" w="8381552">
                <a:moveTo>
                  <a:pt x="0" y="0"/>
                </a:moveTo>
                <a:lnTo>
                  <a:pt x="8381552" y="0"/>
                </a:lnTo>
                <a:lnTo>
                  <a:pt x="8381552" y="6019478"/>
                </a:lnTo>
                <a:lnTo>
                  <a:pt x="0" y="60194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2810040"/>
            <a:ext cx="7257312" cy="7457559"/>
          </a:xfrm>
          <a:prstGeom prst="rect">
            <a:avLst/>
          </a:prstGeom>
        </p:spPr>
        <p:txBody>
          <a:bodyPr anchor="t" rtlCol="false" tIns="0" lIns="0" bIns="0" rIns="0">
            <a:spAutoFit/>
          </a:bodyPr>
          <a:lstStyle/>
          <a:p>
            <a:pPr algn="l">
              <a:lnSpc>
                <a:spcPts val="3703"/>
              </a:lnSpc>
            </a:pPr>
            <a:r>
              <a:rPr lang="en-US" sz="2645">
                <a:solidFill>
                  <a:srgbClr val="25282A"/>
                </a:solidFill>
                <a:latin typeface="Source Serif Pro"/>
                <a:ea typeface="Source Serif Pro"/>
                <a:cs typeface="Source Serif Pro"/>
                <a:sym typeface="Source Serif Pro"/>
              </a:rPr>
              <a:t>En relación con la investigación práctica, ésta busca describir: </a:t>
            </a:r>
          </a:p>
          <a:p>
            <a:pPr algn="l">
              <a:lnSpc>
                <a:spcPts val="3703"/>
              </a:lnSpc>
            </a:pPr>
            <a:r>
              <a:rPr lang="en-US" sz="2645">
                <a:solidFill>
                  <a:srgbClr val="25282A"/>
                </a:solidFill>
                <a:latin typeface="Source Serif Pro"/>
                <a:ea typeface="Source Serif Pro"/>
                <a:cs typeface="Source Serif Pro"/>
                <a:sym typeface="Source Serif Pro"/>
              </a:rPr>
              <a:t>(</a:t>
            </a:r>
            <a:r>
              <a:rPr lang="en-US" sz="2645" b="true">
                <a:solidFill>
                  <a:srgbClr val="25282A"/>
                </a:solidFill>
                <a:latin typeface="Source Serif Pro Bold"/>
                <a:ea typeface="Source Serif Pro Bold"/>
                <a:cs typeface="Source Serif Pro Bold"/>
                <a:sym typeface="Source Serif Pro Bold"/>
              </a:rPr>
              <a:t>A</a:t>
            </a:r>
            <a:r>
              <a:rPr lang="en-US" sz="2645">
                <a:solidFill>
                  <a:srgbClr val="25282A"/>
                </a:solidFill>
                <a:latin typeface="Source Serif Pro"/>
                <a:ea typeface="Source Serif Pro"/>
                <a:cs typeface="Source Serif Pro"/>
                <a:sym typeface="Source Serif Pro"/>
              </a:rPr>
              <a:t>) Qué manifestaciones neurológicas específicas son  las más observadas en el intervalo de 3 a 6 meses.</a:t>
            </a:r>
          </a:p>
          <a:p>
            <a:pPr algn="l">
              <a:lnSpc>
                <a:spcPts val="3703"/>
              </a:lnSpc>
            </a:pPr>
            <a:r>
              <a:rPr lang="en-US" sz="2645">
                <a:solidFill>
                  <a:srgbClr val="25282A"/>
                </a:solidFill>
                <a:latin typeface="Source Serif Pro"/>
                <a:ea typeface="Source Serif Pro"/>
                <a:cs typeface="Source Serif Pro"/>
                <a:sym typeface="Source Serif Pro"/>
              </a:rPr>
              <a:t> (</a:t>
            </a:r>
            <a:r>
              <a:rPr lang="en-US" sz="2645" b="true">
                <a:solidFill>
                  <a:srgbClr val="25282A"/>
                </a:solidFill>
                <a:latin typeface="Source Serif Pro Bold"/>
                <a:ea typeface="Source Serif Pro Bold"/>
                <a:cs typeface="Source Serif Pro Bold"/>
                <a:sym typeface="Source Serif Pro Bold"/>
              </a:rPr>
              <a:t>B</a:t>
            </a:r>
            <a:r>
              <a:rPr lang="en-US" sz="2645">
                <a:solidFill>
                  <a:srgbClr val="25282A"/>
                </a:solidFill>
                <a:latin typeface="Source Serif Pro"/>
                <a:ea typeface="Source Serif Pro"/>
                <a:cs typeface="Source Serif Pro"/>
                <a:sym typeface="Source Serif Pro"/>
              </a:rPr>
              <a:t>) Cuál es la trayectoria habitual o poco habitual de las manifestaciones y su relación con los hitos del desarrollo.</a:t>
            </a:r>
          </a:p>
          <a:p>
            <a:pPr algn="l">
              <a:lnSpc>
                <a:spcPts val="3703"/>
              </a:lnSpc>
            </a:pPr>
            <a:r>
              <a:rPr lang="en-US" sz="2645">
                <a:solidFill>
                  <a:srgbClr val="25282A"/>
                </a:solidFill>
                <a:latin typeface="Source Serif Pro"/>
                <a:ea typeface="Source Serif Pro"/>
                <a:cs typeface="Source Serif Pro"/>
                <a:sym typeface="Source Serif Pro"/>
              </a:rPr>
              <a:t>(</a:t>
            </a:r>
            <a:r>
              <a:rPr lang="en-US" sz="2645" b="true">
                <a:solidFill>
                  <a:srgbClr val="25282A"/>
                </a:solidFill>
                <a:latin typeface="Source Serif Pro Bold"/>
                <a:ea typeface="Source Serif Pro Bold"/>
                <a:cs typeface="Source Serif Pro Bold"/>
                <a:sym typeface="Source Serif Pro Bold"/>
              </a:rPr>
              <a:t>C</a:t>
            </a:r>
            <a:r>
              <a:rPr lang="en-US" sz="2645">
                <a:solidFill>
                  <a:srgbClr val="25282A"/>
                </a:solidFill>
                <a:latin typeface="Source Serif Pro"/>
                <a:ea typeface="Source Serif Pro"/>
                <a:cs typeface="Source Serif Pro"/>
                <a:sym typeface="Source Serif Pro"/>
              </a:rPr>
              <a:t>) Cuáles pruebas o marcadores auxiliares se asocian como tempranos con una evolución más rápida.</a:t>
            </a:r>
          </a:p>
          <a:p>
            <a:pPr algn="l">
              <a:lnSpc>
                <a:spcPts val="3703"/>
              </a:lnSpc>
            </a:pPr>
            <a:r>
              <a:rPr lang="en-US" sz="2645">
                <a:solidFill>
                  <a:srgbClr val="25282A"/>
                </a:solidFill>
                <a:latin typeface="Source Serif Pro"/>
                <a:ea typeface="Source Serif Pro"/>
                <a:cs typeface="Source Serif Pro"/>
                <a:sym typeface="Source Serif Pro"/>
              </a:rPr>
              <a:t>(</a:t>
            </a:r>
            <a:r>
              <a:rPr lang="en-US" sz="2645" b="true">
                <a:solidFill>
                  <a:srgbClr val="25282A"/>
                </a:solidFill>
                <a:latin typeface="Source Serif Pro Bold"/>
                <a:ea typeface="Source Serif Pro Bold"/>
                <a:cs typeface="Source Serif Pro Bold"/>
                <a:sym typeface="Source Serif Pro Bold"/>
              </a:rPr>
              <a:t>D</a:t>
            </a:r>
            <a:r>
              <a:rPr lang="en-US" sz="2645">
                <a:solidFill>
                  <a:srgbClr val="25282A"/>
                </a:solidFill>
                <a:latin typeface="Source Serif Pro"/>
                <a:ea typeface="Source Serif Pro"/>
                <a:cs typeface="Source Serif Pro"/>
                <a:sym typeface="Source Serif Pro"/>
              </a:rPr>
              <a:t>) Cómo la información que se obtenga podría influir en las decisiones clínicas, el tratamiento sintomático, el soporte emocional a la familia y la orientación en futuras investigaciones. </a:t>
            </a:r>
          </a:p>
          <a:p>
            <a:pPr algn="l">
              <a:lnSpc>
                <a:spcPts val="3703"/>
              </a:lnSpc>
              <a:spcBef>
                <a:spcPct val="0"/>
              </a:spcBef>
            </a:pPr>
          </a:p>
        </p:txBody>
      </p:sp>
      <p:sp>
        <p:nvSpPr>
          <p:cNvPr name="TextBox 5" id="5"/>
          <p:cNvSpPr txBox="true"/>
          <p:nvPr/>
        </p:nvSpPr>
        <p:spPr>
          <a:xfrm rot="0">
            <a:off x="1028700" y="316399"/>
            <a:ext cx="7754188" cy="2550791"/>
          </a:xfrm>
          <a:prstGeom prst="rect">
            <a:avLst/>
          </a:prstGeom>
        </p:spPr>
        <p:txBody>
          <a:bodyPr anchor="t" rtlCol="false" tIns="0" lIns="0" bIns="0" rIns="0">
            <a:spAutoFit/>
          </a:bodyPr>
          <a:lstStyle/>
          <a:p>
            <a:pPr algn="l">
              <a:lnSpc>
                <a:spcPts val="9989"/>
              </a:lnSpc>
            </a:pPr>
            <a:r>
              <a:rPr lang="en-US" sz="8999" spc="-233">
                <a:solidFill>
                  <a:srgbClr val="25282A"/>
                </a:solidFill>
                <a:latin typeface="Source Serif Pro"/>
                <a:ea typeface="Source Serif Pro"/>
                <a:cs typeface="Source Serif Pro"/>
                <a:sym typeface="Source Serif Pro"/>
              </a:rPr>
              <a:t>Planteamiento del problema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1F4FF"/>
        </a:solidFill>
      </p:bgPr>
    </p:bg>
    <p:spTree>
      <p:nvGrpSpPr>
        <p:cNvPr id="1" name=""/>
        <p:cNvGrpSpPr/>
        <p:nvPr/>
      </p:nvGrpSpPr>
      <p:grpSpPr>
        <a:xfrm>
          <a:off x="0" y="0"/>
          <a:ext cx="0" cy="0"/>
          <a:chOff x="0" y="0"/>
          <a:chExt cx="0" cy="0"/>
        </a:xfrm>
      </p:grpSpPr>
      <p:sp>
        <p:nvSpPr>
          <p:cNvPr name="AutoShape 2" id="2"/>
          <p:cNvSpPr/>
          <p:nvPr/>
        </p:nvSpPr>
        <p:spPr>
          <a:xfrm>
            <a:off x="1616791" y="4163278"/>
            <a:ext cx="4935244" cy="0"/>
          </a:xfrm>
          <a:prstGeom prst="line">
            <a:avLst/>
          </a:prstGeom>
          <a:ln cap="flat" w="38100">
            <a:solidFill>
              <a:srgbClr val="25282A"/>
            </a:solidFill>
            <a:prstDash val="solid"/>
            <a:headEnd type="none" len="sm" w="sm"/>
            <a:tailEnd type="none" len="sm" w="sm"/>
          </a:ln>
        </p:spPr>
      </p:sp>
      <p:sp>
        <p:nvSpPr>
          <p:cNvPr name="AutoShape 3" id="3"/>
          <p:cNvSpPr/>
          <p:nvPr/>
        </p:nvSpPr>
        <p:spPr>
          <a:xfrm>
            <a:off x="7469416" y="4163278"/>
            <a:ext cx="8693520" cy="0"/>
          </a:xfrm>
          <a:prstGeom prst="line">
            <a:avLst/>
          </a:prstGeom>
          <a:ln cap="flat" w="38100">
            <a:solidFill>
              <a:srgbClr val="25282A"/>
            </a:solidFill>
            <a:prstDash val="solid"/>
            <a:headEnd type="none" len="sm" w="sm"/>
            <a:tailEnd type="none" len="sm" w="sm"/>
          </a:ln>
        </p:spPr>
      </p:sp>
      <p:sp>
        <p:nvSpPr>
          <p:cNvPr name="Freeform 4" id="4"/>
          <p:cNvSpPr/>
          <p:nvPr/>
        </p:nvSpPr>
        <p:spPr>
          <a:xfrm flipH="false" flipV="true" rot="0">
            <a:off x="-2767513" y="-1498905"/>
            <a:ext cx="21760363" cy="5385690"/>
          </a:xfrm>
          <a:custGeom>
            <a:avLst/>
            <a:gdLst/>
            <a:ahLst/>
            <a:cxnLst/>
            <a:rect r="r" b="b" t="t" l="l"/>
            <a:pathLst>
              <a:path h="5385690" w="21760363">
                <a:moveTo>
                  <a:pt x="0" y="5385689"/>
                </a:moveTo>
                <a:lnTo>
                  <a:pt x="21760363" y="5385689"/>
                </a:lnTo>
                <a:lnTo>
                  <a:pt x="21760363" y="0"/>
                </a:lnTo>
                <a:lnTo>
                  <a:pt x="0" y="0"/>
                </a:lnTo>
                <a:lnTo>
                  <a:pt x="0" y="5385689"/>
                </a:lnTo>
                <a:close/>
              </a:path>
            </a:pathLst>
          </a:custGeom>
          <a:blipFill>
            <a:blip r:embed="rId2"/>
            <a:stretch>
              <a:fillRect l="0" t="0" r="0" b="0"/>
            </a:stretch>
          </a:blipFill>
        </p:spPr>
      </p:sp>
      <p:sp>
        <p:nvSpPr>
          <p:cNvPr name="Freeform 5" id="5"/>
          <p:cNvSpPr/>
          <p:nvPr/>
        </p:nvSpPr>
        <p:spPr>
          <a:xfrm flipH="false" flipV="false" rot="0">
            <a:off x="4712648" y="7573864"/>
            <a:ext cx="3400021" cy="2366889"/>
          </a:xfrm>
          <a:custGeom>
            <a:avLst/>
            <a:gdLst/>
            <a:ahLst/>
            <a:cxnLst/>
            <a:rect r="r" b="b" t="t" l="l"/>
            <a:pathLst>
              <a:path h="2366889" w="3400021">
                <a:moveTo>
                  <a:pt x="0" y="0"/>
                </a:moveTo>
                <a:lnTo>
                  <a:pt x="3400021" y="0"/>
                </a:lnTo>
                <a:lnTo>
                  <a:pt x="3400021" y="2366888"/>
                </a:lnTo>
                <a:lnTo>
                  <a:pt x="0" y="23668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616791" y="1114425"/>
            <a:ext cx="14546145" cy="1283966"/>
          </a:xfrm>
          <a:prstGeom prst="rect">
            <a:avLst/>
          </a:prstGeom>
        </p:spPr>
        <p:txBody>
          <a:bodyPr anchor="t" rtlCol="false" tIns="0" lIns="0" bIns="0" rIns="0">
            <a:spAutoFit/>
          </a:bodyPr>
          <a:lstStyle/>
          <a:p>
            <a:pPr algn="ctr">
              <a:lnSpc>
                <a:spcPts val="9989"/>
              </a:lnSpc>
            </a:pPr>
            <a:r>
              <a:rPr lang="en-US" sz="8999" spc="-233">
                <a:solidFill>
                  <a:srgbClr val="25282A"/>
                </a:solidFill>
                <a:latin typeface="Source Serif Pro"/>
                <a:ea typeface="Source Serif Pro"/>
                <a:cs typeface="Source Serif Pro"/>
                <a:sym typeface="Source Serif Pro"/>
              </a:rPr>
              <a:t>Objetivos de la investigación </a:t>
            </a:r>
          </a:p>
        </p:txBody>
      </p:sp>
      <p:sp>
        <p:nvSpPr>
          <p:cNvPr name="TextBox 7" id="7"/>
          <p:cNvSpPr txBox="true"/>
          <p:nvPr/>
        </p:nvSpPr>
        <p:spPr>
          <a:xfrm rot="0">
            <a:off x="1312874" y="4382353"/>
            <a:ext cx="5239162" cy="3191511"/>
          </a:xfrm>
          <a:prstGeom prst="rect">
            <a:avLst/>
          </a:prstGeom>
        </p:spPr>
        <p:txBody>
          <a:bodyPr anchor="t" rtlCol="false" tIns="0" lIns="0" bIns="0" rIns="0">
            <a:spAutoFit/>
          </a:bodyPr>
          <a:lstStyle/>
          <a:p>
            <a:pPr algn="l" marL="561334" indent="-280667" lvl="1">
              <a:lnSpc>
                <a:spcPts val="3639"/>
              </a:lnSpc>
              <a:buFont typeface="Arial"/>
              <a:buChar char="•"/>
            </a:pPr>
            <a:r>
              <a:rPr lang="en-US" sz="2599">
                <a:solidFill>
                  <a:srgbClr val="25282A"/>
                </a:solidFill>
                <a:latin typeface="Source Serif Pro"/>
                <a:ea typeface="Source Serif Pro"/>
                <a:cs typeface="Source Serif Pro"/>
                <a:sym typeface="Source Serif Pro"/>
              </a:rPr>
              <a:t>Analizar las manifestaciones neurológicas y la progresión de la enfermedad de Tay-Sachs en infantes de 3 a 6 meses de edad, mediante la revisión de literatura científica especializada. </a:t>
            </a:r>
          </a:p>
        </p:txBody>
      </p:sp>
      <p:sp>
        <p:nvSpPr>
          <p:cNvPr name="TextBox 8" id="8"/>
          <p:cNvSpPr txBox="true"/>
          <p:nvPr/>
        </p:nvSpPr>
        <p:spPr>
          <a:xfrm rot="0">
            <a:off x="7348675" y="4382353"/>
            <a:ext cx="8814261" cy="3191511"/>
          </a:xfrm>
          <a:prstGeom prst="rect">
            <a:avLst/>
          </a:prstGeom>
        </p:spPr>
        <p:txBody>
          <a:bodyPr anchor="t" rtlCol="false" tIns="0" lIns="0" bIns="0" rIns="0">
            <a:spAutoFit/>
          </a:bodyPr>
          <a:lstStyle/>
          <a:p>
            <a:pPr algn="l" marL="561334" indent="-280667" lvl="1">
              <a:lnSpc>
                <a:spcPts val="3639"/>
              </a:lnSpc>
              <a:buFont typeface="Arial"/>
              <a:buChar char="•"/>
            </a:pPr>
            <a:r>
              <a:rPr lang="en-US" sz="2599">
                <a:solidFill>
                  <a:srgbClr val="25282A"/>
                </a:solidFill>
                <a:latin typeface="Source Serif Pro"/>
                <a:ea typeface="Source Serif Pro"/>
                <a:cs typeface="Source Serif Pro"/>
                <a:sym typeface="Source Serif Pro"/>
              </a:rPr>
              <a:t>Identificar las causas genéticas y bioquímicas de la enfermedad de Tay-Sachs.</a:t>
            </a:r>
          </a:p>
          <a:p>
            <a:pPr algn="l" marL="561334" indent="-280667" lvl="1">
              <a:lnSpc>
                <a:spcPts val="3639"/>
              </a:lnSpc>
              <a:buFont typeface="Arial"/>
              <a:buChar char="•"/>
            </a:pPr>
            <a:r>
              <a:rPr lang="en-US" sz="2599">
                <a:solidFill>
                  <a:srgbClr val="25282A"/>
                </a:solidFill>
                <a:latin typeface="Source Serif Pro"/>
                <a:ea typeface="Source Serif Pro"/>
                <a:cs typeface="Source Serif Pro"/>
                <a:sym typeface="Source Serif Pro"/>
              </a:rPr>
              <a:t>Analizar las principales manifestaciones neurológicas asociadas a la enfermedad de Ta-Sachs en infantes de 3 a 6 meses de edad.</a:t>
            </a:r>
          </a:p>
          <a:p>
            <a:pPr algn="l" marL="561334" indent="-280667" lvl="1">
              <a:lnSpc>
                <a:spcPts val="3639"/>
              </a:lnSpc>
              <a:buFont typeface="Arial"/>
              <a:buChar char="•"/>
            </a:pPr>
            <a:r>
              <a:rPr lang="en-US" sz="2599">
                <a:solidFill>
                  <a:srgbClr val="25282A"/>
                </a:solidFill>
                <a:latin typeface="Source Serif Pro"/>
                <a:ea typeface="Source Serif Pro"/>
                <a:cs typeface="Source Serif Pro"/>
                <a:sym typeface="Source Serif Pro"/>
              </a:rPr>
              <a:t>Describir la progresión clínica de la enfermedad de Tay-Sachs durante los primeros meses de vida. </a:t>
            </a:r>
          </a:p>
        </p:txBody>
      </p:sp>
      <p:sp>
        <p:nvSpPr>
          <p:cNvPr name="TextBox 9" id="9"/>
          <p:cNvSpPr txBox="true"/>
          <p:nvPr/>
        </p:nvSpPr>
        <p:spPr>
          <a:xfrm rot="0">
            <a:off x="1616791" y="3152239"/>
            <a:ext cx="4935244" cy="725474"/>
          </a:xfrm>
          <a:prstGeom prst="rect">
            <a:avLst/>
          </a:prstGeom>
        </p:spPr>
        <p:txBody>
          <a:bodyPr anchor="t" rtlCol="false" tIns="0" lIns="0" bIns="0" rIns="0">
            <a:spAutoFit/>
          </a:bodyPr>
          <a:lstStyle/>
          <a:p>
            <a:pPr algn="l" marL="0" indent="0" lvl="0">
              <a:lnSpc>
                <a:spcPts val="6249"/>
              </a:lnSpc>
              <a:spcBef>
                <a:spcPct val="0"/>
              </a:spcBef>
            </a:pPr>
            <a:r>
              <a:rPr lang="en-US" b="true" sz="3530">
                <a:solidFill>
                  <a:srgbClr val="25282A"/>
                </a:solidFill>
                <a:latin typeface="Source Serif Pro Bold"/>
                <a:ea typeface="Source Serif Pro Bold"/>
                <a:cs typeface="Source Serif Pro Bold"/>
                <a:sym typeface="Source Serif Pro Bold"/>
              </a:rPr>
              <a:t>General</a:t>
            </a:r>
          </a:p>
        </p:txBody>
      </p:sp>
      <p:sp>
        <p:nvSpPr>
          <p:cNvPr name="TextBox 10" id="10"/>
          <p:cNvSpPr txBox="true"/>
          <p:nvPr/>
        </p:nvSpPr>
        <p:spPr>
          <a:xfrm rot="0">
            <a:off x="7484434" y="3152239"/>
            <a:ext cx="4935244" cy="725474"/>
          </a:xfrm>
          <a:prstGeom prst="rect">
            <a:avLst/>
          </a:prstGeom>
        </p:spPr>
        <p:txBody>
          <a:bodyPr anchor="t" rtlCol="false" tIns="0" lIns="0" bIns="0" rIns="0">
            <a:spAutoFit/>
          </a:bodyPr>
          <a:lstStyle/>
          <a:p>
            <a:pPr algn="l" marL="0" indent="0" lvl="0">
              <a:lnSpc>
                <a:spcPts val="6249"/>
              </a:lnSpc>
              <a:spcBef>
                <a:spcPct val="0"/>
              </a:spcBef>
            </a:pPr>
            <a:r>
              <a:rPr lang="en-US" b="true" sz="3530">
                <a:solidFill>
                  <a:srgbClr val="25282A"/>
                </a:solidFill>
                <a:latin typeface="Source Serif Pro Bold"/>
                <a:ea typeface="Source Serif Pro Bold"/>
                <a:cs typeface="Source Serif Pro Bold"/>
                <a:sym typeface="Source Serif Pro Bold"/>
              </a:rPr>
              <a:t>Específicos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1F4FF"/>
        </a:solidFill>
      </p:bgPr>
    </p:bg>
    <p:spTree>
      <p:nvGrpSpPr>
        <p:cNvPr id="1" name=""/>
        <p:cNvGrpSpPr/>
        <p:nvPr/>
      </p:nvGrpSpPr>
      <p:grpSpPr>
        <a:xfrm>
          <a:off x="0" y="0"/>
          <a:ext cx="0" cy="0"/>
          <a:chOff x="0" y="0"/>
          <a:chExt cx="0" cy="0"/>
        </a:xfrm>
      </p:grpSpPr>
      <p:grpSp>
        <p:nvGrpSpPr>
          <p:cNvPr name="Group 2" id="2"/>
          <p:cNvGrpSpPr/>
          <p:nvPr/>
        </p:nvGrpSpPr>
        <p:grpSpPr>
          <a:xfrm rot="0">
            <a:off x="11303485" y="307973"/>
            <a:ext cx="6984515" cy="9979027"/>
            <a:chOff x="0" y="0"/>
            <a:chExt cx="1839543" cy="2628221"/>
          </a:xfrm>
        </p:grpSpPr>
        <p:sp>
          <p:nvSpPr>
            <p:cNvPr name="Freeform 3" id="3"/>
            <p:cNvSpPr/>
            <p:nvPr/>
          </p:nvSpPr>
          <p:spPr>
            <a:xfrm flipH="false" flipV="false" rot="0">
              <a:off x="0" y="0"/>
              <a:ext cx="1839543" cy="2628221"/>
            </a:xfrm>
            <a:custGeom>
              <a:avLst/>
              <a:gdLst/>
              <a:ahLst/>
              <a:cxnLst/>
              <a:rect r="r" b="b" t="t" l="l"/>
              <a:pathLst>
                <a:path h="2628221" w="1839543">
                  <a:moveTo>
                    <a:pt x="0" y="0"/>
                  </a:moveTo>
                  <a:lnTo>
                    <a:pt x="1839543" y="0"/>
                  </a:lnTo>
                  <a:lnTo>
                    <a:pt x="1839543" y="2628221"/>
                  </a:lnTo>
                  <a:lnTo>
                    <a:pt x="0" y="2628221"/>
                  </a:lnTo>
                  <a:close/>
                </a:path>
              </a:pathLst>
            </a:custGeom>
            <a:solidFill>
              <a:srgbClr val="8BA4FF"/>
            </a:solidFill>
          </p:spPr>
        </p:sp>
        <p:sp>
          <p:nvSpPr>
            <p:cNvPr name="TextBox 4" id="4"/>
            <p:cNvSpPr txBox="true"/>
            <p:nvPr/>
          </p:nvSpPr>
          <p:spPr>
            <a:xfrm>
              <a:off x="0" y="-28575"/>
              <a:ext cx="1839543" cy="2656796"/>
            </a:xfrm>
            <a:prstGeom prst="rect">
              <a:avLst/>
            </a:prstGeom>
          </p:spPr>
          <p:txBody>
            <a:bodyPr anchor="ctr" rtlCol="false" tIns="50800" lIns="50800" bIns="50800" rIns="50800"/>
            <a:lstStyle/>
            <a:p>
              <a:pPr algn="ctr">
                <a:lnSpc>
                  <a:spcPts val="3301"/>
                </a:lnSpc>
              </a:pPr>
            </a:p>
          </p:txBody>
        </p:sp>
      </p:grpSp>
      <p:sp>
        <p:nvSpPr>
          <p:cNvPr name="Freeform 5" id="5"/>
          <p:cNvSpPr/>
          <p:nvPr/>
        </p:nvSpPr>
        <p:spPr>
          <a:xfrm flipH="false" flipV="true" rot="0">
            <a:off x="-2767513" y="-1498905"/>
            <a:ext cx="21760363" cy="5385690"/>
          </a:xfrm>
          <a:custGeom>
            <a:avLst/>
            <a:gdLst/>
            <a:ahLst/>
            <a:cxnLst/>
            <a:rect r="r" b="b" t="t" l="l"/>
            <a:pathLst>
              <a:path h="5385690" w="21760363">
                <a:moveTo>
                  <a:pt x="0" y="5385689"/>
                </a:moveTo>
                <a:lnTo>
                  <a:pt x="21760363" y="5385689"/>
                </a:lnTo>
                <a:lnTo>
                  <a:pt x="21760363" y="0"/>
                </a:lnTo>
                <a:lnTo>
                  <a:pt x="0" y="0"/>
                </a:lnTo>
                <a:lnTo>
                  <a:pt x="0" y="5385689"/>
                </a:lnTo>
                <a:close/>
              </a:path>
            </a:pathLst>
          </a:custGeom>
          <a:blipFill>
            <a:blip r:embed="rId2"/>
            <a:stretch>
              <a:fillRect l="0" t="0" r="0" b="0"/>
            </a:stretch>
          </a:blipFill>
        </p:spPr>
      </p:sp>
      <p:sp>
        <p:nvSpPr>
          <p:cNvPr name="Freeform 6" id="6"/>
          <p:cNvSpPr/>
          <p:nvPr/>
        </p:nvSpPr>
        <p:spPr>
          <a:xfrm flipH="false" flipV="false" rot="0">
            <a:off x="13310192" y="637812"/>
            <a:ext cx="4318969" cy="4114800"/>
          </a:xfrm>
          <a:custGeom>
            <a:avLst/>
            <a:gdLst/>
            <a:ahLst/>
            <a:cxnLst/>
            <a:rect r="r" b="b" t="t" l="l"/>
            <a:pathLst>
              <a:path h="4114800" w="4318969">
                <a:moveTo>
                  <a:pt x="0" y="0"/>
                </a:moveTo>
                <a:lnTo>
                  <a:pt x="4318970" y="0"/>
                </a:lnTo>
                <a:lnTo>
                  <a:pt x="431897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0051428" y="5143500"/>
            <a:ext cx="5415021" cy="4505688"/>
          </a:xfrm>
          <a:custGeom>
            <a:avLst/>
            <a:gdLst/>
            <a:ahLst/>
            <a:cxnLst/>
            <a:rect r="r" b="b" t="t" l="l"/>
            <a:pathLst>
              <a:path h="4505688" w="5415021">
                <a:moveTo>
                  <a:pt x="0" y="0"/>
                </a:moveTo>
                <a:lnTo>
                  <a:pt x="5415021" y="0"/>
                </a:lnTo>
                <a:lnTo>
                  <a:pt x="5415021" y="4505688"/>
                </a:lnTo>
                <a:lnTo>
                  <a:pt x="0" y="4505688"/>
                </a:lnTo>
                <a:lnTo>
                  <a:pt x="0" y="0"/>
                </a:lnTo>
                <a:close/>
              </a:path>
            </a:pathLst>
          </a:custGeom>
          <a:blipFill>
            <a:blip r:embed="rId5"/>
            <a:stretch>
              <a:fillRect l="0" t="-101" r="0" b="-101"/>
            </a:stretch>
          </a:blipFill>
        </p:spPr>
      </p:sp>
      <p:sp>
        <p:nvSpPr>
          <p:cNvPr name="TextBox 8" id="8"/>
          <p:cNvSpPr txBox="true"/>
          <p:nvPr/>
        </p:nvSpPr>
        <p:spPr>
          <a:xfrm rot="0">
            <a:off x="1028700" y="3465444"/>
            <a:ext cx="8933827" cy="5020310"/>
          </a:xfrm>
          <a:prstGeom prst="rect">
            <a:avLst/>
          </a:prstGeom>
        </p:spPr>
        <p:txBody>
          <a:bodyPr anchor="t" rtlCol="false" tIns="0" lIns="0" bIns="0" rIns="0">
            <a:spAutoFit/>
          </a:bodyPr>
          <a:lstStyle/>
          <a:p>
            <a:pPr algn="l">
              <a:lnSpc>
                <a:spcPts val="3639"/>
              </a:lnSpc>
            </a:pPr>
            <a:r>
              <a:rPr lang="en-US" sz="2599">
                <a:solidFill>
                  <a:srgbClr val="25282A"/>
                </a:solidFill>
                <a:latin typeface="Source Serif Pro"/>
                <a:ea typeface="Source Serif Pro"/>
                <a:cs typeface="Source Serif Pro"/>
                <a:sym typeface="Source Serif Pro"/>
              </a:rPr>
              <a:t>La relevante importancia de describir las manifestaciones neurológicas en la primera etapa de la vida se asienta en poder detectar signos o síntomas que den lugar a una intervención oportuna, una más precoz y una mejor planificación del manejo clínico y familiar. </a:t>
            </a:r>
          </a:p>
          <a:p>
            <a:pPr algn="l">
              <a:lnSpc>
                <a:spcPts val="3639"/>
              </a:lnSpc>
            </a:pPr>
          </a:p>
          <a:p>
            <a:pPr algn="l">
              <a:lnSpc>
                <a:spcPts val="3639"/>
              </a:lnSpc>
              <a:spcBef>
                <a:spcPct val="0"/>
              </a:spcBef>
            </a:pPr>
            <a:r>
              <a:rPr lang="en-US" sz="2599">
                <a:solidFill>
                  <a:srgbClr val="25282A"/>
                </a:solidFill>
                <a:latin typeface="Source Serif Pro"/>
                <a:ea typeface="Source Serif Pro"/>
                <a:cs typeface="Source Serif Pro"/>
                <a:sym typeface="Source Serif Pro"/>
              </a:rPr>
              <a:t> Las diferencias en la presentación clínica durante los primeros meses de vida hacen difíciles el diagnóstico y la toma de decisiones, de aquí que una descripción exhaustiva de las manifestaciones neurológicas en esta franja de edad pueda contribuir a mejorar la detención temprana.</a:t>
            </a:r>
          </a:p>
        </p:txBody>
      </p:sp>
      <p:sp>
        <p:nvSpPr>
          <p:cNvPr name="TextBox 9" id="9"/>
          <p:cNvSpPr txBox="true"/>
          <p:nvPr/>
        </p:nvSpPr>
        <p:spPr>
          <a:xfrm rot="0">
            <a:off x="1028700" y="393698"/>
            <a:ext cx="9022728" cy="2550791"/>
          </a:xfrm>
          <a:prstGeom prst="rect">
            <a:avLst/>
          </a:prstGeom>
        </p:spPr>
        <p:txBody>
          <a:bodyPr anchor="t" rtlCol="false" tIns="0" lIns="0" bIns="0" rIns="0">
            <a:spAutoFit/>
          </a:bodyPr>
          <a:lstStyle/>
          <a:p>
            <a:pPr algn="l">
              <a:lnSpc>
                <a:spcPts val="9989"/>
              </a:lnSpc>
            </a:pPr>
            <a:r>
              <a:rPr lang="en-US" sz="8999" spc="-233">
                <a:solidFill>
                  <a:srgbClr val="25282A"/>
                </a:solidFill>
                <a:latin typeface="Source Serif Pro"/>
                <a:ea typeface="Source Serif Pro"/>
                <a:cs typeface="Source Serif Pro"/>
                <a:sym typeface="Source Serif Pro"/>
              </a:rPr>
              <a:t>Justificación de la investigación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1F4FF"/>
        </a:solidFill>
      </p:bgPr>
    </p:bg>
    <p:spTree>
      <p:nvGrpSpPr>
        <p:cNvPr id="1" name=""/>
        <p:cNvGrpSpPr/>
        <p:nvPr/>
      </p:nvGrpSpPr>
      <p:grpSpPr>
        <a:xfrm>
          <a:off x="0" y="0"/>
          <a:ext cx="0" cy="0"/>
          <a:chOff x="0" y="0"/>
          <a:chExt cx="0" cy="0"/>
        </a:xfrm>
      </p:grpSpPr>
      <p:sp>
        <p:nvSpPr>
          <p:cNvPr name="Freeform 2" id="2"/>
          <p:cNvSpPr/>
          <p:nvPr/>
        </p:nvSpPr>
        <p:spPr>
          <a:xfrm flipH="true" flipV="true" rot="0">
            <a:off x="-1446185" y="-728008"/>
            <a:ext cx="21760363" cy="5385690"/>
          </a:xfrm>
          <a:custGeom>
            <a:avLst/>
            <a:gdLst/>
            <a:ahLst/>
            <a:cxnLst/>
            <a:rect r="r" b="b" t="t" l="l"/>
            <a:pathLst>
              <a:path h="5385690" w="21760363">
                <a:moveTo>
                  <a:pt x="21760363" y="5385690"/>
                </a:moveTo>
                <a:lnTo>
                  <a:pt x="0" y="5385690"/>
                </a:lnTo>
                <a:lnTo>
                  <a:pt x="0" y="0"/>
                </a:lnTo>
                <a:lnTo>
                  <a:pt x="21760363" y="0"/>
                </a:lnTo>
                <a:lnTo>
                  <a:pt x="21760363" y="5385690"/>
                </a:lnTo>
                <a:close/>
              </a:path>
            </a:pathLst>
          </a:custGeom>
          <a:blipFill>
            <a:blip r:embed="rId2"/>
            <a:stretch>
              <a:fillRect l="0" t="0" r="0" b="0"/>
            </a:stretch>
          </a:blipFill>
        </p:spPr>
      </p:sp>
      <p:sp>
        <p:nvSpPr>
          <p:cNvPr name="Freeform 3" id="3"/>
          <p:cNvSpPr/>
          <p:nvPr/>
        </p:nvSpPr>
        <p:spPr>
          <a:xfrm flipH="false" flipV="false" rot="0">
            <a:off x="-2770602" y="5240354"/>
            <a:ext cx="21760363" cy="5385690"/>
          </a:xfrm>
          <a:custGeom>
            <a:avLst/>
            <a:gdLst/>
            <a:ahLst/>
            <a:cxnLst/>
            <a:rect r="r" b="b" t="t" l="l"/>
            <a:pathLst>
              <a:path h="5385690" w="21760363">
                <a:moveTo>
                  <a:pt x="0" y="0"/>
                </a:moveTo>
                <a:lnTo>
                  <a:pt x="21760363" y="0"/>
                </a:lnTo>
                <a:lnTo>
                  <a:pt x="21760363" y="5385690"/>
                </a:lnTo>
                <a:lnTo>
                  <a:pt x="0" y="5385690"/>
                </a:lnTo>
                <a:lnTo>
                  <a:pt x="0" y="0"/>
                </a:lnTo>
                <a:close/>
              </a:path>
            </a:pathLst>
          </a:custGeom>
          <a:blipFill>
            <a:blip r:embed="rId2"/>
            <a:stretch>
              <a:fillRect l="0" t="0" r="0" b="0"/>
            </a:stretch>
          </a:blipFill>
        </p:spPr>
      </p:sp>
      <p:sp>
        <p:nvSpPr>
          <p:cNvPr name="TextBox 4" id="4"/>
          <p:cNvSpPr txBox="true"/>
          <p:nvPr/>
        </p:nvSpPr>
        <p:spPr>
          <a:xfrm rot="0">
            <a:off x="3166107" y="4483769"/>
            <a:ext cx="11955787" cy="1617944"/>
          </a:xfrm>
          <a:prstGeom prst="rect">
            <a:avLst/>
          </a:prstGeom>
        </p:spPr>
        <p:txBody>
          <a:bodyPr anchor="t" rtlCol="false" tIns="0" lIns="0" bIns="0" rIns="0">
            <a:spAutoFit/>
          </a:bodyPr>
          <a:lstStyle/>
          <a:p>
            <a:pPr algn="ctr">
              <a:lnSpc>
                <a:spcPts val="6239"/>
              </a:lnSpc>
            </a:pPr>
            <a:r>
              <a:rPr lang="en-US" b="true" sz="6117">
                <a:solidFill>
                  <a:srgbClr val="25282A"/>
                </a:solidFill>
                <a:latin typeface="Source Serif Pro Bold"/>
                <a:ea typeface="Source Serif Pro Bold"/>
                <a:cs typeface="Source Serif Pro Bold"/>
                <a:sym typeface="Source Serif Pro Bold"/>
              </a:rPr>
              <a:t>CAPÍTULO II</a:t>
            </a:r>
          </a:p>
          <a:p>
            <a:pPr algn="ctr" marL="0" indent="0" lvl="0">
              <a:lnSpc>
                <a:spcPts val="6239"/>
              </a:lnSpc>
            </a:pPr>
            <a:r>
              <a:rPr lang="en-US" b="true" sz="6117">
                <a:solidFill>
                  <a:srgbClr val="25282A"/>
                </a:solidFill>
                <a:latin typeface="Source Serif Pro Bold"/>
                <a:ea typeface="Source Serif Pro Bold"/>
                <a:cs typeface="Source Serif Pro Bold"/>
                <a:sym typeface="Source Serif Pro Bold"/>
              </a:rPr>
              <a:t>MARCO REFERENCIAL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1F4FF"/>
        </a:solidFill>
      </p:bgPr>
    </p:bg>
    <p:spTree>
      <p:nvGrpSpPr>
        <p:cNvPr id="1" name=""/>
        <p:cNvGrpSpPr/>
        <p:nvPr/>
      </p:nvGrpSpPr>
      <p:grpSpPr>
        <a:xfrm>
          <a:off x="0" y="0"/>
          <a:ext cx="0" cy="0"/>
          <a:chOff x="0" y="0"/>
          <a:chExt cx="0" cy="0"/>
        </a:xfrm>
      </p:grpSpPr>
      <p:sp>
        <p:nvSpPr>
          <p:cNvPr name="Freeform 2" id="2"/>
          <p:cNvSpPr/>
          <p:nvPr/>
        </p:nvSpPr>
        <p:spPr>
          <a:xfrm flipH="false" flipV="true" rot="0">
            <a:off x="-2767513" y="-1498905"/>
            <a:ext cx="21760363" cy="5385690"/>
          </a:xfrm>
          <a:custGeom>
            <a:avLst/>
            <a:gdLst/>
            <a:ahLst/>
            <a:cxnLst/>
            <a:rect r="r" b="b" t="t" l="l"/>
            <a:pathLst>
              <a:path h="5385690" w="21760363">
                <a:moveTo>
                  <a:pt x="0" y="5385689"/>
                </a:moveTo>
                <a:lnTo>
                  <a:pt x="21760363" y="5385689"/>
                </a:lnTo>
                <a:lnTo>
                  <a:pt x="21760363" y="0"/>
                </a:lnTo>
                <a:lnTo>
                  <a:pt x="0" y="0"/>
                </a:lnTo>
                <a:lnTo>
                  <a:pt x="0" y="5385689"/>
                </a:lnTo>
                <a:close/>
              </a:path>
            </a:pathLst>
          </a:custGeom>
          <a:blipFill>
            <a:blip r:embed="rId2"/>
            <a:stretch>
              <a:fillRect l="0" t="0" r="0" b="0"/>
            </a:stretch>
          </a:blipFill>
        </p:spPr>
      </p:sp>
      <p:sp>
        <p:nvSpPr>
          <p:cNvPr name="Freeform 3" id="3"/>
          <p:cNvSpPr/>
          <p:nvPr/>
        </p:nvSpPr>
        <p:spPr>
          <a:xfrm flipH="false" flipV="false" rot="0">
            <a:off x="6123495" y="5631276"/>
            <a:ext cx="5177423" cy="3988211"/>
          </a:xfrm>
          <a:custGeom>
            <a:avLst/>
            <a:gdLst/>
            <a:ahLst/>
            <a:cxnLst/>
            <a:rect r="r" b="b" t="t" l="l"/>
            <a:pathLst>
              <a:path h="3988211" w="5177423">
                <a:moveTo>
                  <a:pt x="0" y="0"/>
                </a:moveTo>
                <a:lnTo>
                  <a:pt x="5177424" y="0"/>
                </a:lnTo>
                <a:lnTo>
                  <a:pt x="5177424" y="3988211"/>
                </a:lnTo>
                <a:lnTo>
                  <a:pt x="0" y="3988211"/>
                </a:lnTo>
                <a:lnTo>
                  <a:pt x="0" y="0"/>
                </a:lnTo>
                <a:close/>
              </a:path>
            </a:pathLst>
          </a:custGeom>
          <a:blipFill>
            <a:blip r:embed="rId3"/>
            <a:stretch>
              <a:fillRect l="0" t="0" r="0" b="0"/>
            </a:stretch>
          </a:blipFill>
        </p:spPr>
      </p:sp>
      <p:sp>
        <p:nvSpPr>
          <p:cNvPr name="TextBox 4" id="4"/>
          <p:cNvSpPr txBox="true"/>
          <p:nvPr/>
        </p:nvSpPr>
        <p:spPr>
          <a:xfrm rot="0">
            <a:off x="309963" y="5380608"/>
            <a:ext cx="5474896" cy="4238879"/>
          </a:xfrm>
          <a:prstGeom prst="rect">
            <a:avLst/>
          </a:prstGeom>
        </p:spPr>
        <p:txBody>
          <a:bodyPr anchor="t" rtlCol="false" tIns="0" lIns="0" bIns="0" rIns="0">
            <a:spAutoFit/>
          </a:bodyPr>
          <a:lstStyle/>
          <a:p>
            <a:pPr algn="just">
              <a:lnSpc>
                <a:spcPts val="3136"/>
              </a:lnSpc>
            </a:pPr>
            <a:r>
              <a:rPr lang="en-US" sz="2240">
                <a:solidFill>
                  <a:srgbClr val="25282A"/>
                </a:solidFill>
                <a:latin typeface="Source Serif Pro"/>
                <a:ea typeface="Source Serif Pro"/>
                <a:cs typeface="Source Serif Pro"/>
                <a:sym typeface="Source Serif Pro"/>
              </a:rPr>
              <a:t>En su variante infantil clásica, el inicio sintomático suele ubicarse entre los 3 y 6 meses de edad, tras un periodo de desarrollo aparente normal o mínimamente afectado.</a:t>
            </a:r>
          </a:p>
          <a:p>
            <a:pPr algn="just">
              <a:lnSpc>
                <a:spcPts val="2726"/>
              </a:lnSpc>
            </a:pPr>
          </a:p>
          <a:p>
            <a:pPr algn="just">
              <a:lnSpc>
                <a:spcPts val="3136"/>
              </a:lnSpc>
            </a:pPr>
            <a:r>
              <a:rPr lang="en-US" sz="2240">
                <a:solidFill>
                  <a:srgbClr val="25282A"/>
                </a:solidFill>
                <a:latin typeface="Source Serif Pro"/>
                <a:ea typeface="Source Serif Pro"/>
                <a:cs typeface="Source Serif Pro"/>
                <a:sym typeface="Source Serif Pro"/>
              </a:rPr>
              <a:t>L</a:t>
            </a:r>
            <a:r>
              <a:rPr lang="en-US" sz="2240">
                <a:solidFill>
                  <a:srgbClr val="25282A"/>
                </a:solidFill>
                <a:latin typeface="Source Serif Pro"/>
                <a:ea typeface="Source Serif Pro"/>
                <a:cs typeface="Source Serif Pro"/>
                <a:sym typeface="Source Serif Pro"/>
              </a:rPr>
              <a:t>a progresión se caracteriza por deterioro rápido del tono y del control motor, pérdida de hitos psicomotores, deterioro cognitivo y visual, y, en fases posteriores, crisis convulsivas.</a:t>
            </a:r>
          </a:p>
        </p:txBody>
      </p:sp>
      <p:sp>
        <p:nvSpPr>
          <p:cNvPr name="TextBox 5" id="5"/>
          <p:cNvSpPr txBox="true"/>
          <p:nvPr/>
        </p:nvSpPr>
        <p:spPr>
          <a:xfrm rot="0">
            <a:off x="11639555" y="5752843"/>
            <a:ext cx="6297018" cy="3505457"/>
          </a:xfrm>
          <a:prstGeom prst="rect">
            <a:avLst/>
          </a:prstGeom>
        </p:spPr>
        <p:txBody>
          <a:bodyPr anchor="t" rtlCol="false" tIns="0" lIns="0" bIns="0" rIns="0">
            <a:spAutoFit/>
          </a:bodyPr>
          <a:lstStyle/>
          <a:p>
            <a:pPr algn="just">
              <a:lnSpc>
                <a:spcPts val="3135"/>
              </a:lnSpc>
            </a:pPr>
            <a:r>
              <a:rPr lang="en-US" sz="2239">
                <a:solidFill>
                  <a:srgbClr val="25282A"/>
                </a:solidFill>
                <a:latin typeface="Source Serif Pro"/>
                <a:ea typeface="Source Serif Pro"/>
                <a:cs typeface="Source Serif Pro"/>
                <a:sym typeface="Source Serif Pro"/>
              </a:rPr>
              <a:t> En la literatura reciente se destaca la importancia de comprender la interacción entre la variante genética y factores modificadores que pueden influir en la velocidad de progresión y en la expresión fenotípica, lo que subraya la necesidad de desglosar la biopatología a nivel molecular para orientar intervenciones terapéuticas emergentes.</a:t>
            </a:r>
          </a:p>
          <a:p>
            <a:pPr algn="just">
              <a:lnSpc>
                <a:spcPts val="3135"/>
              </a:lnSpc>
            </a:pPr>
          </a:p>
        </p:txBody>
      </p:sp>
      <p:sp>
        <p:nvSpPr>
          <p:cNvPr name="TextBox 6" id="6"/>
          <p:cNvSpPr txBox="true"/>
          <p:nvPr/>
        </p:nvSpPr>
        <p:spPr>
          <a:xfrm rot="0">
            <a:off x="1501277" y="208465"/>
            <a:ext cx="14917519" cy="2550791"/>
          </a:xfrm>
          <a:prstGeom prst="rect">
            <a:avLst/>
          </a:prstGeom>
        </p:spPr>
        <p:txBody>
          <a:bodyPr anchor="t" rtlCol="false" tIns="0" lIns="0" bIns="0" rIns="0">
            <a:spAutoFit/>
          </a:bodyPr>
          <a:lstStyle/>
          <a:p>
            <a:pPr algn="ctr">
              <a:lnSpc>
                <a:spcPts val="9989"/>
              </a:lnSpc>
            </a:pPr>
            <a:r>
              <a:rPr lang="en-US" sz="8999" spc="-233">
                <a:solidFill>
                  <a:srgbClr val="25282A"/>
                </a:solidFill>
                <a:latin typeface="Source Serif Pro"/>
                <a:ea typeface="Source Serif Pro"/>
                <a:cs typeface="Source Serif Pro"/>
                <a:sym typeface="Source Serif Pro"/>
              </a:rPr>
              <a:t>Antecedentes de la investigación </a:t>
            </a:r>
          </a:p>
        </p:txBody>
      </p:sp>
      <p:sp>
        <p:nvSpPr>
          <p:cNvPr name="TextBox 7" id="7"/>
          <p:cNvSpPr txBox="true"/>
          <p:nvPr/>
        </p:nvSpPr>
        <p:spPr>
          <a:xfrm rot="0">
            <a:off x="4557513" y="2881651"/>
            <a:ext cx="8805046" cy="2261849"/>
          </a:xfrm>
          <a:prstGeom prst="rect">
            <a:avLst/>
          </a:prstGeom>
        </p:spPr>
        <p:txBody>
          <a:bodyPr anchor="t" rtlCol="false" tIns="0" lIns="0" bIns="0" rIns="0">
            <a:spAutoFit/>
          </a:bodyPr>
          <a:lstStyle/>
          <a:p>
            <a:pPr algn="just">
              <a:lnSpc>
                <a:spcPts val="4547"/>
              </a:lnSpc>
            </a:pPr>
            <a:r>
              <a:rPr lang="en-US" sz="2569" b="true">
                <a:solidFill>
                  <a:srgbClr val="25282A"/>
                </a:solidFill>
                <a:latin typeface="Source Serif Pro Bold"/>
                <a:ea typeface="Source Serif Pro Bold"/>
                <a:cs typeface="Source Serif Pro Bold"/>
                <a:sym typeface="Source Serif Pro Bold"/>
              </a:rPr>
              <a:t>De Castro Lydia (2023) Enfermedad de Tay-Sachs. Este trabajo es una revisión bibliográfica sobre la enfermedad de Tay-Sachs y su relevancia para la logopedia.</a:t>
            </a:r>
          </a:p>
          <a:p>
            <a:pPr algn="just" marL="0" indent="0" lvl="0">
              <a:lnSpc>
                <a:spcPts val="4547"/>
              </a:lnSpc>
              <a:spcBef>
                <a:spcPct val="0"/>
              </a:spcBef>
            </a:pPr>
            <a:r>
              <a:rPr lang="en-US" b="true" sz="2569">
                <a:solidFill>
                  <a:srgbClr val="25282A"/>
                </a:solidFill>
                <a:latin typeface="Source Serif Pro Bold"/>
                <a:ea typeface="Source Serif Pro Bold"/>
                <a:cs typeface="Source Serif Pro Bold"/>
                <a:sym typeface="Source Serif Pro Bold"/>
              </a:rPr>
              <a:t>subraya la escasez de estudios sobre enfermedades raras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1F4FF"/>
        </a:solidFill>
      </p:bgPr>
    </p:bg>
    <p:spTree>
      <p:nvGrpSpPr>
        <p:cNvPr id="1" name=""/>
        <p:cNvGrpSpPr/>
        <p:nvPr/>
      </p:nvGrpSpPr>
      <p:grpSpPr>
        <a:xfrm>
          <a:off x="0" y="0"/>
          <a:ext cx="0" cy="0"/>
          <a:chOff x="0" y="0"/>
          <a:chExt cx="0" cy="0"/>
        </a:xfrm>
      </p:grpSpPr>
      <p:grpSp>
        <p:nvGrpSpPr>
          <p:cNvPr name="Group 2" id="2"/>
          <p:cNvGrpSpPr/>
          <p:nvPr/>
        </p:nvGrpSpPr>
        <p:grpSpPr>
          <a:xfrm rot="0">
            <a:off x="-109518" y="2826089"/>
            <a:ext cx="18748822" cy="1855774"/>
            <a:chOff x="0" y="0"/>
            <a:chExt cx="4937961" cy="488763"/>
          </a:xfrm>
        </p:grpSpPr>
        <p:sp>
          <p:nvSpPr>
            <p:cNvPr name="Freeform 3" id="3"/>
            <p:cNvSpPr/>
            <p:nvPr/>
          </p:nvSpPr>
          <p:spPr>
            <a:xfrm flipH="false" flipV="false" rot="0">
              <a:off x="0" y="0"/>
              <a:ext cx="4937961" cy="488763"/>
            </a:xfrm>
            <a:custGeom>
              <a:avLst/>
              <a:gdLst/>
              <a:ahLst/>
              <a:cxnLst/>
              <a:rect r="r" b="b" t="t" l="l"/>
              <a:pathLst>
                <a:path h="488763" w="4937961">
                  <a:moveTo>
                    <a:pt x="0" y="0"/>
                  </a:moveTo>
                  <a:lnTo>
                    <a:pt x="4937961" y="0"/>
                  </a:lnTo>
                  <a:lnTo>
                    <a:pt x="4937961" y="488763"/>
                  </a:lnTo>
                  <a:lnTo>
                    <a:pt x="0" y="488763"/>
                  </a:lnTo>
                  <a:close/>
                </a:path>
              </a:pathLst>
            </a:custGeom>
            <a:solidFill>
              <a:srgbClr val="E0E7FF"/>
            </a:solidFill>
          </p:spPr>
        </p:sp>
        <p:sp>
          <p:nvSpPr>
            <p:cNvPr name="TextBox 4" id="4"/>
            <p:cNvSpPr txBox="true"/>
            <p:nvPr/>
          </p:nvSpPr>
          <p:spPr>
            <a:xfrm>
              <a:off x="0" y="-28575"/>
              <a:ext cx="4937961" cy="517338"/>
            </a:xfrm>
            <a:prstGeom prst="rect">
              <a:avLst/>
            </a:prstGeom>
          </p:spPr>
          <p:txBody>
            <a:bodyPr anchor="ctr" rtlCol="false" tIns="50800" lIns="50800" bIns="50800" rIns="50800"/>
            <a:lstStyle/>
            <a:p>
              <a:pPr algn="ctr">
                <a:lnSpc>
                  <a:spcPts val="3301"/>
                </a:lnSpc>
              </a:pPr>
            </a:p>
          </p:txBody>
        </p:sp>
      </p:grpSp>
      <p:grpSp>
        <p:nvGrpSpPr>
          <p:cNvPr name="Group 5" id="5"/>
          <p:cNvGrpSpPr/>
          <p:nvPr/>
        </p:nvGrpSpPr>
        <p:grpSpPr>
          <a:xfrm rot="0">
            <a:off x="-109518" y="5022741"/>
            <a:ext cx="18748822" cy="1855774"/>
            <a:chOff x="0" y="0"/>
            <a:chExt cx="4937961" cy="488763"/>
          </a:xfrm>
        </p:grpSpPr>
        <p:sp>
          <p:nvSpPr>
            <p:cNvPr name="Freeform 6" id="6"/>
            <p:cNvSpPr/>
            <p:nvPr/>
          </p:nvSpPr>
          <p:spPr>
            <a:xfrm flipH="false" flipV="false" rot="0">
              <a:off x="0" y="0"/>
              <a:ext cx="4937961" cy="488763"/>
            </a:xfrm>
            <a:custGeom>
              <a:avLst/>
              <a:gdLst/>
              <a:ahLst/>
              <a:cxnLst/>
              <a:rect r="r" b="b" t="t" l="l"/>
              <a:pathLst>
                <a:path h="488763" w="4937961">
                  <a:moveTo>
                    <a:pt x="0" y="0"/>
                  </a:moveTo>
                  <a:lnTo>
                    <a:pt x="4937961" y="0"/>
                  </a:lnTo>
                  <a:lnTo>
                    <a:pt x="4937961" y="488763"/>
                  </a:lnTo>
                  <a:lnTo>
                    <a:pt x="0" y="488763"/>
                  </a:lnTo>
                  <a:close/>
                </a:path>
              </a:pathLst>
            </a:custGeom>
            <a:solidFill>
              <a:srgbClr val="C7D3FF"/>
            </a:solidFill>
            <a:ln cap="sq">
              <a:noFill/>
              <a:prstDash val="solid"/>
              <a:miter/>
            </a:ln>
          </p:spPr>
        </p:sp>
        <p:sp>
          <p:nvSpPr>
            <p:cNvPr name="TextBox 7" id="7"/>
            <p:cNvSpPr txBox="true"/>
            <p:nvPr/>
          </p:nvSpPr>
          <p:spPr>
            <a:xfrm>
              <a:off x="0" y="-28575"/>
              <a:ext cx="4937961" cy="517338"/>
            </a:xfrm>
            <a:prstGeom prst="rect">
              <a:avLst/>
            </a:prstGeom>
          </p:spPr>
          <p:txBody>
            <a:bodyPr anchor="ctr" rtlCol="false" tIns="50800" lIns="50800" bIns="50800" rIns="50800"/>
            <a:lstStyle/>
            <a:p>
              <a:pPr algn="ctr" marL="0" indent="0" lvl="0">
                <a:lnSpc>
                  <a:spcPts val="3301"/>
                </a:lnSpc>
                <a:spcBef>
                  <a:spcPct val="0"/>
                </a:spcBef>
              </a:pPr>
            </a:p>
          </p:txBody>
        </p:sp>
      </p:grpSp>
      <p:grpSp>
        <p:nvGrpSpPr>
          <p:cNvPr name="Group 8" id="8"/>
          <p:cNvGrpSpPr/>
          <p:nvPr/>
        </p:nvGrpSpPr>
        <p:grpSpPr>
          <a:xfrm rot="0">
            <a:off x="-109518" y="7219393"/>
            <a:ext cx="18748822" cy="3067607"/>
            <a:chOff x="0" y="0"/>
            <a:chExt cx="4937961" cy="807930"/>
          </a:xfrm>
        </p:grpSpPr>
        <p:sp>
          <p:nvSpPr>
            <p:cNvPr name="Freeform 9" id="9"/>
            <p:cNvSpPr/>
            <p:nvPr/>
          </p:nvSpPr>
          <p:spPr>
            <a:xfrm flipH="false" flipV="false" rot="0">
              <a:off x="0" y="0"/>
              <a:ext cx="4937961" cy="807930"/>
            </a:xfrm>
            <a:custGeom>
              <a:avLst/>
              <a:gdLst/>
              <a:ahLst/>
              <a:cxnLst/>
              <a:rect r="r" b="b" t="t" l="l"/>
              <a:pathLst>
                <a:path h="807930" w="4937961">
                  <a:moveTo>
                    <a:pt x="0" y="0"/>
                  </a:moveTo>
                  <a:lnTo>
                    <a:pt x="4937961" y="0"/>
                  </a:lnTo>
                  <a:lnTo>
                    <a:pt x="4937961" y="807930"/>
                  </a:lnTo>
                  <a:lnTo>
                    <a:pt x="0" y="807930"/>
                  </a:lnTo>
                  <a:close/>
                </a:path>
              </a:pathLst>
            </a:custGeom>
            <a:solidFill>
              <a:srgbClr val="8BA4FF"/>
            </a:solidFill>
            <a:ln cap="sq">
              <a:noFill/>
              <a:prstDash val="solid"/>
              <a:miter/>
            </a:ln>
          </p:spPr>
        </p:sp>
        <p:sp>
          <p:nvSpPr>
            <p:cNvPr name="TextBox 10" id="10"/>
            <p:cNvSpPr txBox="true"/>
            <p:nvPr/>
          </p:nvSpPr>
          <p:spPr>
            <a:xfrm>
              <a:off x="0" y="-28575"/>
              <a:ext cx="4937961" cy="836505"/>
            </a:xfrm>
            <a:prstGeom prst="rect">
              <a:avLst/>
            </a:prstGeom>
          </p:spPr>
          <p:txBody>
            <a:bodyPr anchor="ctr" rtlCol="false" tIns="50800" lIns="50800" bIns="50800" rIns="50800"/>
            <a:lstStyle/>
            <a:p>
              <a:pPr algn="ctr" marL="0" indent="0" lvl="0">
                <a:lnSpc>
                  <a:spcPts val="3301"/>
                </a:lnSpc>
                <a:spcBef>
                  <a:spcPct val="0"/>
                </a:spcBef>
              </a:pPr>
            </a:p>
          </p:txBody>
        </p:sp>
      </p:grpSp>
      <p:sp>
        <p:nvSpPr>
          <p:cNvPr name="Freeform 11" id="11"/>
          <p:cNvSpPr/>
          <p:nvPr/>
        </p:nvSpPr>
        <p:spPr>
          <a:xfrm flipH="false" flipV="false" rot="0">
            <a:off x="9264894" y="134951"/>
            <a:ext cx="3177932" cy="2386338"/>
          </a:xfrm>
          <a:custGeom>
            <a:avLst/>
            <a:gdLst/>
            <a:ahLst/>
            <a:cxnLst/>
            <a:rect r="r" b="b" t="t" l="l"/>
            <a:pathLst>
              <a:path h="2386338" w="3177932">
                <a:moveTo>
                  <a:pt x="0" y="0"/>
                </a:moveTo>
                <a:lnTo>
                  <a:pt x="3177931" y="0"/>
                </a:lnTo>
                <a:lnTo>
                  <a:pt x="3177931" y="2386338"/>
                </a:lnTo>
                <a:lnTo>
                  <a:pt x="0" y="23863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3346054" y="2902324"/>
            <a:ext cx="11837680" cy="1819910"/>
          </a:xfrm>
          <a:prstGeom prst="rect">
            <a:avLst/>
          </a:prstGeom>
        </p:spPr>
        <p:txBody>
          <a:bodyPr anchor="t" rtlCol="false" tIns="0" lIns="0" bIns="0" rIns="0">
            <a:spAutoFit/>
          </a:bodyPr>
          <a:lstStyle/>
          <a:p>
            <a:pPr algn="l">
              <a:lnSpc>
                <a:spcPts val="3639"/>
              </a:lnSpc>
            </a:pPr>
            <a:r>
              <a:rPr lang="en-US" sz="2599">
                <a:solidFill>
                  <a:srgbClr val="25282A"/>
                </a:solidFill>
                <a:latin typeface="Source Serif Pro"/>
                <a:ea typeface="Source Serif Pro"/>
                <a:cs typeface="Source Serif Pro"/>
                <a:sym typeface="Source Serif Pro"/>
              </a:rPr>
              <a:t>Según Myerowitz et al. (2002) La enfermedad de Tay-Sachs es un trastorno de almacenamiento lisosomal que se caracterizan por la ausencia de actividad de la B-Hexaminidasa y la acumulación del gangliosido Gm2 en las neuronas. </a:t>
            </a:r>
          </a:p>
          <a:p>
            <a:pPr algn="l">
              <a:lnSpc>
                <a:spcPts val="3639"/>
              </a:lnSpc>
            </a:pPr>
          </a:p>
        </p:txBody>
      </p:sp>
      <p:sp>
        <p:nvSpPr>
          <p:cNvPr name="TextBox 13" id="13"/>
          <p:cNvSpPr txBox="true"/>
          <p:nvPr/>
        </p:nvSpPr>
        <p:spPr>
          <a:xfrm rot="0">
            <a:off x="3346054" y="5227059"/>
            <a:ext cx="10002565" cy="1819910"/>
          </a:xfrm>
          <a:prstGeom prst="rect">
            <a:avLst/>
          </a:prstGeom>
        </p:spPr>
        <p:txBody>
          <a:bodyPr anchor="t" rtlCol="false" tIns="0" lIns="0" bIns="0" rIns="0">
            <a:spAutoFit/>
          </a:bodyPr>
          <a:lstStyle/>
          <a:p>
            <a:pPr algn="l">
              <a:lnSpc>
                <a:spcPts val="3639"/>
              </a:lnSpc>
            </a:pPr>
            <a:r>
              <a:rPr lang="en-US" sz="2599">
                <a:solidFill>
                  <a:srgbClr val="25282A"/>
                </a:solidFill>
                <a:latin typeface="Source Serif Pro"/>
                <a:ea typeface="Source Serif Pro"/>
                <a:cs typeface="Source Serif Pro"/>
                <a:sym typeface="Source Serif Pro"/>
              </a:rPr>
              <a:t>Según Ajay R. Tupil et al. (2024) Para el diagnostico de dicha enfermedad, los pacientes se someten a pruebas enzimáticas funcionales en las que se podrá observar el nivel de hexaminidasa. </a:t>
            </a:r>
          </a:p>
          <a:p>
            <a:pPr algn="l">
              <a:lnSpc>
                <a:spcPts val="3639"/>
              </a:lnSpc>
            </a:pPr>
          </a:p>
        </p:txBody>
      </p:sp>
      <p:sp>
        <p:nvSpPr>
          <p:cNvPr name="TextBox 14" id="14"/>
          <p:cNvSpPr txBox="true"/>
          <p:nvPr/>
        </p:nvSpPr>
        <p:spPr>
          <a:xfrm rot="0">
            <a:off x="1312874" y="1114425"/>
            <a:ext cx="13850188" cy="1283966"/>
          </a:xfrm>
          <a:prstGeom prst="rect">
            <a:avLst/>
          </a:prstGeom>
        </p:spPr>
        <p:txBody>
          <a:bodyPr anchor="t" rtlCol="false" tIns="0" lIns="0" bIns="0" rIns="0">
            <a:spAutoFit/>
          </a:bodyPr>
          <a:lstStyle/>
          <a:p>
            <a:pPr algn="l">
              <a:lnSpc>
                <a:spcPts val="9989"/>
              </a:lnSpc>
            </a:pPr>
            <a:r>
              <a:rPr lang="en-US" sz="8999" spc="-233">
                <a:solidFill>
                  <a:srgbClr val="25282A"/>
                </a:solidFill>
                <a:latin typeface="Source Serif Pro"/>
                <a:ea typeface="Source Serif Pro"/>
                <a:cs typeface="Source Serif Pro"/>
                <a:sym typeface="Source Serif Pro"/>
              </a:rPr>
              <a:t>Bases Teóricas </a:t>
            </a:r>
          </a:p>
        </p:txBody>
      </p:sp>
      <p:sp>
        <p:nvSpPr>
          <p:cNvPr name="TextBox 15" id="15"/>
          <p:cNvSpPr txBox="true"/>
          <p:nvPr/>
        </p:nvSpPr>
        <p:spPr>
          <a:xfrm rot="0">
            <a:off x="3346054" y="7396353"/>
            <a:ext cx="14398834" cy="3191510"/>
          </a:xfrm>
          <a:prstGeom prst="rect">
            <a:avLst/>
          </a:prstGeom>
        </p:spPr>
        <p:txBody>
          <a:bodyPr anchor="t" rtlCol="false" tIns="0" lIns="0" bIns="0" rIns="0">
            <a:spAutoFit/>
          </a:bodyPr>
          <a:lstStyle/>
          <a:p>
            <a:pPr algn="just">
              <a:lnSpc>
                <a:spcPts val="3639"/>
              </a:lnSpc>
            </a:pPr>
            <a:r>
              <a:rPr lang="en-US" sz="2599">
                <a:solidFill>
                  <a:srgbClr val="25282A"/>
                </a:solidFill>
                <a:latin typeface="Source Serif Pro"/>
                <a:ea typeface="Source Serif Pro"/>
                <a:cs typeface="Source Serif Pro"/>
                <a:sym typeface="Source Serif Pro"/>
              </a:rPr>
              <a:t>La ventana existente entre los 3 y 6 meses se sitúa en un periodo crítico de mielinización y maduración de circuitos motores, sensoriales y corticales, de modo que incluso pequeñas perturbaciones en la homeostasis lipídica y la función lisosomal pueden traducirse en deterioros tempranos del tono, la adquisición de hitos motores y la respuesta a estímulos sensoriales; este enfoque facilita entender tanto la manifestación clínica como la heterogeneidad del curso de ETS en lactantes (Hiroki Mizukami, 2017).</a:t>
            </a:r>
          </a:p>
          <a:p>
            <a:pPr algn="just">
              <a:lnSpc>
                <a:spcPts val="3639"/>
              </a:lnSpc>
            </a:pPr>
          </a:p>
        </p:txBody>
      </p:sp>
      <p:sp>
        <p:nvSpPr>
          <p:cNvPr name="TextBox 16" id="16"/>
          <p:cNvSpPr txBox="true"/>
          <p:nvPr/>
        </p:nvSpPr>
        <p:spPr>
          <a:xfrm rot="0">
            <a:off x="291360" y="3382867"/>
            <a:ext cx="4520655" cy="725474"/>
          </a:xfrm>
          <a:prstGeom prst="rect">
            <a:avLst/>
          </a:prstGeom>
        </p:spPr>
        <p:txBody>
          <a:bodyPr anchor="t" rtlCol="false" tIns="0" lIns="0" bIns="0" rIns="0">
            <a:spAutoFit/>
          </a:bodyPr>
          <a:lstStyle/>
          <a:p>
            <a:pPr algn="l" marL="0" indent="0" lvl="0">
              <a:lnSpc>
                <a:spcPts val="6249"/>
              </a:lnSpc>
              <a:spcBef>
                <a:spcPct val="0"/>
              </a:spcBef>
            </a:pPr>
            <a:r>
              <a:rPr lang="en-US" b="true" sz="3530">
                <a:solidFill>
                  <a:srgbClr val="25282A"/>
                </a:solidFill>
                <a:latin typeface="Source Serif Pro Bold"/>
                <a:ea typeface="Source Serif Pro Bold"/>
                <a:cs typeface="Source Serif Pro Bold"/>
                <a:sym typeface="Source Serif Pro Bold"/>
              </a:rPr>
              <a:t>Que es?</a:t>
            </a:r>
          </a:p>
        </p:txBody>
      </p:sp>
      <p:sp>
        <p:nvSpPr>
          <p:cNvPr name="TextBox 17" id="17"/>
          <p:cNvSpPr txBox="true"/>
          <p:nvPr/>
        </p:nvSpPr>
        <p:spPr>
          <a:xfrm rot="0">
            <a:off x="291360" y="5577213"/>
            <a:ext cx="4520655" cy="725474"/>
          </a:xfrm>
          <a:prstGeom prst="rect">
            <a:avLst/>
          </a:prstGeom>
        </p:spPr>
        <p:txBody>
          <a:bodyPr anchor="t" rtlCol="false" tIns="0" lIns="0" bIns="0" rIns="0">
            <a:spAutoFit/>
          </a:bodyPr>
          <a:lstStyle/>
          <a:p>
            <a:pPr algn="l" marL="0" indent="0" lvl="0">
              <a:lnSpc>
                <a:spcPts val="6249"/>
              </a:lnSpc>
              <a:spcBef>
                <a:spcPct val="0"/>
              </a:spcBef>
            </a:pPr>
            <a:r>
              <a:rPr lang="en-US" b="true" sz="3530">
                <a:solidFill>
                  <a:srgbClr val="25282A"/>
                </a:solidFill>
                <a:latin typeface="Source Serif Pro Bold"/>
                <a:ea typeface="Source Serif Pro Bold"/>
                <a:cs typeface="Source Serif Pro Bold"/>
                <a:sym typeface="Source Serif Pro Bold"/>
              </a:rPr>
              <a:t>Diagnostico</a:t>
            </a:r>
          </a:p>
        </p:txBody>
      </p:sp>
      <p:sp>
        <p:nvSpPr>
          <p:cNvPr name="TextBox 18" id="18"/>
          <p:cNvSpPr txBox="true"/>
          <p:nvPr/>
        </p:nvSpPr>
        <p:spPr>
          <a:xfrm rot="0">
            <a:off x="291360" y="8295209"/>
            <a:ext cx="4520655" cy="725474"/>
          </a:xfrm>
          <a:prstGeom prst="rect">
            <a:avLst/>
          </a:prstGeom>
        </p:spPr>
        <p:txBody>
          <a:bodyPr anchor="t" rtlCol="false" tIns="0" lIns="0" bIns="0" rIns="0">
            <a:spAutoFit/>
          </a:bodyPr>
          <a:lstStyle/>
          <a:p>
            <a:pPr algn="l" marL="0" indent="0" lvl="0">
              <a:lnSpc>
                <a:spcPts val="6249"/>
              </a:lnSpc>
              <a:spcBef>
                <a:spcPct val="0"/>
              </a:spcBef>
            </a:pPr>
            <a:r>
              <a:rPr lang="en-US" b="true" sz="3530">
                <a:solidFill>
                  <a:srgbClr val="25282A"/>
                </a:solidFill>
                <a:latin typeface="Source Serif Pro Bold"/>
                <a:ea typeface="Source Serif Pro Bold"/>
                <a:cs typeface="Source Serif Pro Bold"/>
                <a:sym typeface="Source Serif Pro Bold"/>
              </a:rPr>
              <a:t>Evolución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DAGziFqSpec</dc:identifier>
  <dcterms:modified xsi:type="dcterms:W3CDTF">2011-08-01T06:04:30Z</dcterms:modified>
  <cp:revision>1</cp:revision>
  <dc:title>Presentación Universitaria Defensa de Tesis Abstracto Orgánico Azul</dc:title>
</cp:coreProperties>
</file>